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5"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0" autoAdjust="0"/>
    <p:restoredTop sz="94660"/>
  </p:normalViewPr>
  <p:slideViewPr>
    <p:cSldViewPr snapToGrid="0">
      <p:cViewPr varScale="1">
        <p:scale>
          <a:sx n="67" d="100"/>
          <a:sy n="67" d="100"/>
        </p:scale>
        <p:origin x="7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2BE465-F72B-4359-A260-AF67D77F49D2}" type="doc">
      <dgm:prSet loTypeId="urn:microsoft.com/office/officeart/2005/8/layout/chart3" loCatId="cycle" qsTypeId="urn:microsoft.com/office/officeart/2005/8/quickstyle/simple1" qsCatId="simple" csTypeId="urn:microsoft.com/office/officeart/2005/8/colors/colorful3" csCatId="colorful" phldr="1"/>
      <dgm:spPr/>
    </dgm:pt>
    <dgm:pt modelId="{1EEB1AB7-1815-409A-BC17-6FCB822FE120}">
      <dgm:prSet phldrT="[Text]"/>
      <dgm:spPr/>
      <dgm:t>
        <a:bodyPr/>
        <a:lstStyle/>
        <a:p>
          <a:r>
            <a:rPr lang="en-US" dirty="0"/>
            <a:t>Mind</a:t>
          </a:r>
        </a:p>
      </dgm:t>
    </dgm:pt>
    <dgm:pt modelId="{FC280DDB-9B46-4624-99F6-AD9874123C64}" type="parTrans" cxnId="{E115E3D2-F365-430D-BED6-4FCE7BA34232}">
      <dgm:prSet/>
      <dgm:spPr/>
      <dgm:t>
        <a:bodyPr/>
        <a:lstStyle/>
        <a:p>
          <a:endParaRPr lang="en-US"/>
        </a:p>
      </dgm:t>
    </dgm:pt>
    <dgm:pt modelId="{7E7101C5-F534-400B-B354-14DA22D1446E}" type="sibTrans" cxnId="{E115E3D2-F365-430D-BED6-4FCE7BA34232}">
      <dgm:prSet/>
      <dgm:spPr/>
      <dgm:t>
        <a:bodyPr/>
        <a:lstStyle/>
        <a:p>
          <a:endParaRPr lang="en-US"/>
        </a:p>
      </dgm:t>
    </dgm:pt>
    <dgm:pt modelId="{3AB33066-8A0B-4DB5-AE92-3F23A4196E05}">
      <dgm:prSet phldrT="[Text]"/>
      <dgm:spPr/>
      <dgm:t>
        <a:bodyPr/>
        <a:lstStyle/>
        <a:p>
          <a:r>
            <a:rPr lang="en-US" dirty="0"/>
            <a:t>Body</a:t>
          </a:r>
        </a:p>
      </dgm:t>
    </dgm:pt>
    <dgm:pt modelId="{E9574766-7655-4A95-98BA-59AD14DBB2E1}" type="parTrans" cxnId="{E26C7544-A798-426B-B78D-319626890CE7}">
      <dgm:prSet/>
      <dgm:spPr/>
      <dgm:t>
        <a:bodyPr/>
        <a:lstStyle/>
        <a:p>
          <a:endParaRPr lang="en-US"/>
        </a:p>
      </dgm:t>
    </dgm:pt>
    <dgm:pt modelId="{07BF82DA-8431-40E2-A75F-427EA032013E}" type="sibTrans" cxnId="{E26C7544-A798-426B-B78D-319626890CE7}">
      <dgm:prSet/>
      <dgm:spPr/>
      <dgm:t>
        <a:bodyPr/>
        <a:lstStyle/>
        <a:p>
          <a:endParaRPr lang="en-US"/>
        </a:p>
      </dgm:t>
    </dgm:pt>
    <dgm:pt modelId="{44441CA4-88D6-4A8E-A6D3-216E941F7797}">
      <dgm:prSet phldrT="[Text]"/>
      <dgm:spPr/>
      <dgm:t>
        <a:bodyPr/>
        <a:lstStyle/>
        <a:p>
          <a:r>
            <a:rPr lang="en-US" dirty="0"/>
            <a:t>Spirit</a:t>
          </a:r>
        </a:p>
      </dgm:t>
    </dgm:pt>
    <dgm:pt modelId="{992736D9-B7A0-4B41-A4F7-FAE904D3AEE4}" type="parTrans" cxnId="{01BD465F-D741-48F8-8C80-941A521D208D}">
      <dgm:prSet/>
      <dgm:spPr/>
      <dgm:t>
        <a:bodyPr/>
        <a:lstStyle/>
        <a:p>
          <a:endParaRPr lang="en-US"/>
        </a:p>
      </dgm:t>
    </dgm:pt>
    <dgm:pt modelId="{B1C9F4B1-2208-4F70-8407-422176F588C7}" type="sibTrans" cxnId="{01BD465F-D741-48F8-8C80-941A521D208D}">
      <dgm:prSet/>
      <dgm:spPr/>
      <dgm:t>
        <a:bodyPr/>
        <a:lstStyle/>
        <a:p>
          <a:endParaRPr lang="en-US"/>
        </a:p>
      </dgm:t>
    </dgm:pt>
    <dgm:pt modelId="{01723C5A-AB6B-4C1A-A93A-8032683E5477}" type="pres">
      <dgm:prSet presAssocID="{3B2BE465-F72B-4359-A260-AF67D77F49D2}" presName="compositeShape" presStyleCnt="0">
        <dgm:presLayoutVars>
          <dgm:chMax val="7"/>
          <dgm:dir/>
          <dgm:resizeHandles val="exact"/>
        </dgm:presLayoutVars>
      </dgm:prSet>
      <dgm:spPr/>
    </dgm:pt>
    <dgm:pt modelId="{A1D110F5-D257-45FB-A246-71F72B59AC86}" type="pres">
      <dgm:prSet presAssocID="{3B2BE465-F72B-4359-A260-AF67D77F49D2}" presName="wedge1" presStyleLbl="node1" presStyleIdx="0" presStyleCnt="3" custLinFactNeighborX="130" custLinFactNeighborY="1488"/>
      <dgm:spPr/>
    </dgm:pt>
    <dgm:pt modelId="{2BE6CA69-FAC0-4EB8-96BB-36F59406293E}" type="pres">
      <dgm:prSet presAssocID="{3B2BE465-F72B-4359-A260-AF67D77F49D2}" presName="wedge1Tx" presStyleLbl="node1" presStyleIdx="0" presStyleCnt="3">
        <dgm:presLayoutVars>
          <dgm:chMax val="0"/>
          <dgm:chPref val="0"/>
          <dgm:bulletEnabled val="1"/>
        </dgm:presLayoutVars>
      </dgm:prSet>
      <dgm:spPr/>
    </dgm:pt>
    <dgm:pt modelId="{51647B6E-0CF1-4FBB-BFA4-2A5A6D9DEA60}" type="pres">
      <dgm:prSet presAssocID="{3B2BE465-F72B-4359-A260-AF67D77F49D2}" presName="wedge2" presStyleLbl="node1" presStyleIdx="1" presStyleCnt="3"/>
      <dgm:spPr/>
    </dgm:pt>
    <dgm:pt modelId="{AC42F83C-5E3F-4B57-8356-18916598FDFB}" type="pres">
      <dgm:prSet presAssocID="{3B2BE465-F72B-4359-A260-AF67D77F49D2}" presName="wedge2Tx" presStyleLbl="node1" presStyleIdx="1" presStyleCnt="3">
        <dgm:presLayoutVars>
          <dgm:chMax val="0"/>
          <dgm:chPref val="0"/>
          <dgm:bulletEnabled val="1"/>
        </dgm:presLayoutVars>
      </dgm:prSet>
      <dgm:spPr/>
    </dgm:pt>
    <dgm:pt modelId="{80C52D61-D223-465E-AD7A-69753022F811}" type="pres">
      <dgm:prSet presAssocID="{3B2BE465-F72B-4359-A260-AF67D77F49D2}" presName="wedge3" presStyleLbl="node1" presStyleIdx="2" presStyleCnt="3"/>
      <dgm:spPr/>
    </dgm:pt>
    <dgm:pt modelId="{051AF9A6-5E25-45BD-A214-DD2517CBDC75}" type="pres">
      <dgm:prSet presAssocID="{3B2BE465-F72B-4359-A260-AF67D77F49D2}" presName="wedge3Tx" presStyleLbl="node1" presStyleIdx="2" presStyleCnt="3">
        <dgm:presLayoutVars>
          <dgm:chMax val="0"/>
          <dgm:chPref val="0"/>
          <dgm:bulletEnabled val="1"/>
        </dgm:presLayoutVars>
      </dgm:prSet>
      <dgm:spPr/>
    </dgm:pt>
  </dgm:ptLst>
  <dgm:cxnLst>
    <dgm:cxn modelId="{36E59778-3D95-4361-8D37-101BEBD14EB1}" type="presOf" srcId="{44441CA4-88D6-4A8E-A6D3-216E941F7797}" destId="{051AF9A6-5E25-45BD-A214-DD2517CBDC75}" srcOrd="1" destOrd="0" presId="urn:microsoft.com/office/officeart/2005/8/layout/chart3"/>
    <dgm:cxn modelId="{E26C7544-A798-426B-B78D-319626890CE7}" srcId="{3B2BE465-F72B-4359-A260-AF67D77F49D2}" destId="{3AB33066-8A0B-4DB5-AE92-3F23A4196E05}" srcOrd="1" destOrd="0" parTransId="{E9574766-7655-4A95-98BA-59AD14DBB2E1}" sibTransId="{07BF82DA-8431-40E2-A75F-427EA032013E}"/>
    <dgm:cxn modelId="{7BA60273-4FC3-4D2F-B4FF-A08507F9DF2F}" type="presOf" srcId="{3AB33066-8A0B-4DB5-AE92-3F23A4196E05}" destId="{51647B6E-0CF1-4FBB-BFA4-2A5A6D9DEA60}" srcOrd="0" destOrd="0" presId="urn:microsoft.com/office/officeart/2005/8/layout/chart3"/>
    <dgm:cxn modelId="{8BCE18DD-02E6-4D96-8DBF-EF157DF63BDF}" type="presOf" srcId="{1EEB1AB7-1815-409A-BC17-6FCB822FE120}" destId="{2BE6CA69-FAC0-4EB8-96BB-36F59406293E}" srcOrd="1" destOrd="0" presId="urn:microsoft.com/office/officeart/2005/8/layout/chart3"/>
    <dgm:cxn modelId="{01BD465F-D741-48F8-8C80-941A521D208D}" srcId="{3B2BE465-F72B-4359-A260-AF67D77F49D2}" destId="{44441CA4-88D6-4A8E-A6D3-216E941F7797}" srcOrd="2" destOrd="0" parTransId="{992736D9-B7A0-4B41-A4F7-FAE904D3AEE4}" sibTransId="{B1C9F4B1-2208-4F70-8407-422176F588C7}"/>
    <dgm:cxn modelId="{E115E3D2-F365-430D-BED6-4FCE7BA34232}" srcId="{3B2BE465-F72B-4359-A260-AF67D77F49D2}" destId="{1EEB1AB7-1815-409A-BC17-6FCB822FE120}" srcOrd="0" destOrd="0" parTransId="{FC280DDB-9B46-4624-99F6-AD9874123C64}" sibTransId="{7E7101C5-F534-400B-B354-14DA22D1446E}"/>
    <dgm:cxn modelId="{47FF786B-BF1D-4378-907C-F7D5692EEE5F}" type="presOf" srcId="{1EEB1AB7-1815-409A-BC17-6FCB822FE120}" destId="{A1D110F5-D257-45FB-A246-71F72B59AC86}" srcOrd="0" destOrd="0" presId="urn:microsoft.com/office/officeart/2005/8/layout/chart3"/>
    <dgm:cxn modelId="{389560F0-C6AC-4B1A-9D73-5156AEABD218}" type="presOf" srcId="{3B2BE465-F72B-4359-A260-AF67D77F49D2}" destId="{01723C5A-AB6B-4C1A-A93A-8032683E5477}" srcOrd="0" destOrd="0" presId="urn:microsoft.com/office/officeart/2005/8/layout/chart3"/>
    <dgm:cxn modelId="{60508A6F-E7D5-45C8-8F40-973FAFA06E44}" type="presOf" srcId="{3AB33066-8A0B-4DB5-AE92-3F23A4196E05}" destId="{AC42F83C-5E3F-4B57-8356-18916598FDFB}" srcOrd="1" destOrd="0" presId="urn:microsoft.com/office/officeart/2005/8/layout/chart3"/>
    <dgm:cxn modelId="{4C4B835E-3D3D-4B73-AD38-296B6F7CA72A}" type="presOf" srcId="{44441CA4-88D6-4A8E-A6D3-216E941F7797}" destId="{80C52D61-D223-465E-AD7A-69753022F811}" srcOrd="0" destOrd="0" presId="urn:microsoft.com/office/officeart/2005/8/layout/chart3"/>
    <dgm:cxn modelId="{24C9A667-EFB1-4EA4-8BD8-146879C6B193}" type="presParOf" srcId="{01723C5A-AB6B-4C1A-A93A-8032683E5477}" destId="{A1D110F5-D257-45FB-A246-71F72B59AC86}" srcOrd="0" destOrd="0" presId="urn:microsoft.com/office/officeart/2005/8/layout/chart3"/>
    <dgm:cxn modelId="{83163EB3-E84A-4E84-A2AF-E01D5996D2FB}" type="presParOf" srcId="{01723C5A-AB6B-4C1A-A93A-8032683E5477}" destId="{2BE6CA69-FAC0-4EB8-96BB-36F59406293E}" srcOrd="1" destOrd="0" presId="urn:microsoft.com/office/officeart/2005/8/layout/chart3"/>
    <dgm:cxn modelId="{3A8BB534-3991-4EF7-BB72-E9284CCD37F5}" type="presParOf" srcId="{01723C5A-AB6B-4C1A-A93A-8032683E5477}" destId="{51647B6E-0CF1-4FBB-BFA4-2A5A6D9DEA60}" srcOrd="2" destOrd="0" presId="urn:microsoft.com/office/officeart/2005/8/layout/chart3"/>
    <dgm:cxn modelId="{2618BDD6-CF33-452C-9047-7AB41145C909}" type="presParOf" srcId="{01723C5A-AB6B-4C1A-A93A-8032683E5477}" destId="{AC42F83C-5E3F-4B57-8356-18916598FDFB}" srcOrd="3" destOrd="0" presId="urn:microsoft.com/office/officeart/2005/8/layout/chart3"/>
    <dgm:cxn modelId="{A91C4BA4-C0D6-4B64-AD25-BBE66CB0BFBA}" type="presParOf" srcId="{01723C5A-AB6B-4C1A-A93A-8032683E5477}" destId="{80C52D61-D223-465E-AD7A-69753022F811}" srcOrd="4" destOrd="0" presId="urn:microsoft.com/office/officeart/2005/8/layout/chart3"/>
    <dgm:cxn modelId="{A244FF09-BD69-4AB4-AB53-25ABD757A0C9}" type="presParOf" srcId="{01723C5A-AB6B-4C1A-A93A-8032683E5477}" destId="{051AF9A6-5E25-45BD-A214-DD2517CBDC75}"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F782B0-1CC6-4A4D-80F1-0F6BA0CDC4AE}" type="doc">
      <dgm:prSet loTypeId="urn:microsoft.com/office/officeart/2005/8/layout/chart3" loCatId="cycle" qsTypeId="urn:microsoft.com/office/officeart/2005/8/quickstyle/simple1" qsCatId="simple" csTypeId="urn:microsoft.com/office/officeart/2005/8/colors/colorful3" csCatId="colorful" phldr="1"/>
      <dgm:spPr/>
    </dgm:pt>
    <dgm:pt modelId="{1B61EC19-130F-477E-9482-905033C948F8}">
      <dgm:prSet phldrT="[Text]"/>
      <dgm:spPr/>
      <dgm:t>
        <a:bodyPr/>
        <a:lstStyle/>
        <a:p>
          <a:r>
            <a:rPr lang="en-US" dirty="0" err="1"/>
            <a:t>Ayurvedic</a:t>
          </a:r>
          <a:endParaRPr lang="en-US" dirty="0"/>
        </a:p>
      </dgm:t>
    </dgm:pt>
    <dgm:pt modelId="{B12404DB-C95E-43E9-8C17-48307BBFE149}" type="parTrans" cxnId="{B415CE3C-9A10-4E46-B212-865E516E69E1}">
      <dgm:prSet/>
      <dgm:spPr/>
      <dgm:t>
        <a:bodyPr/>
        <a:lstStyle/>
        <a:p>
          <a:endParaRPr lang="en-US"/>
        </a:p>
      </dgm:t>
    </dgm:pt>
    <dgm:pt modelId="{DC6D72FA-4520-4F28-98FA-837333F886E3}" type="sibTrans" cxnId="{B415CE3C-9A10-4E46-B212-865E516E69E1}">
      <dgm:prSet/>
      <dgm:spPr/>
      <dgm:t>
        <a:bodyPr/>
        <a:lstStyle/>
        <a:p>
          <a:endParaRPr lang="en-US"/>
        </a:p>
      </dgm:t>
    </dgm:pt>
    <dgm:pt modelId="{C783CA89-D33D-42C9-A604-90A7A6FDF32E}">
      <dgm:prSet phldrT="[Text]" custT="1"/>
      <dgm:spPr/>
      <dgm:t>
        <a:bodyPr/>
        <a:lstStyle/>
        <a:p>
          <a:r>
            <a:rPr lang="en-US" sz="2000" dirty="0"/>
            <a:t>Homeopathy</a:t>
          </a:r>
        </a:p>
      </dgm:t>
    </dgm:pt>
    <dgm:pt modelId="{0A137E34-E1A0-49A3-95E7-B29FD3259799}" type="parTrans" cxnId="{A6CA1D2E-8529-41DA-8237-5B093B524E65}">
      <dgm:prSet/>
      <dgm:spPr/>
      <dgm:t>
        <a:bodyPr/>
        <a:lstStyle/>
        <a:p>
          <a:endParaRPr lang="en-US"/>
        </a:p>
      </dgm:t>
    </dgm:pt>
    <dgm:pt modelId="{9A95A462-7ABD-4DE9-BF7A-4DD599BF6174}" type="sibTrans" cxnId="{A6CA1D2E-8529-41DA-8237-5B093B524E65}">
      <dgm:prSet/>
      <dgm:spPr/>
      <dgm:t>
        <a:bodyPr/>
        <a:lstStyle/>
        <a:p>
          <a:endParaRPr lang="en-US"/>
        </a:p>
      </dgm:t>
    </dgm:pt>
    <dgm:pt modelId="{652C7CEB-70CB-49C7-B143-05B4435643AB}">
      <dgm:prSet phldrT="[Text]" custT="1"/>
      <dgm:spPr/>
      <dgm:t>
        <a:bodyPr/>
        <a:lstStyle/>
        <a:p>
          <a:r>
            <a:rPr lang="en-US" sz="2000" dirty="0"/>
            <a:t>Naturopathy</a:t>
          </a:r>
        </a:p>
      </dgm:t>
    </dgm:pt>
    <dgm:pt modelId="{553CBB18-E448-4736-96F6-4FA88A9EFF97}" type="parTrans" cxnId="{1A95A119-0821-416E-926D-3F26A075D77F}">
      <dgm:prSet/>
      <dgm:spPr/>
      <dgm:t>
        <a:bodyPr/>
        <a:lstStyle/>
        <a:p>
          <a:endParaRPr lang="en-US"/>
        </a:p>
      </dgm:t>
    </dgm:pt>
    <dgm:pt modelId="{C25A346A-56A6-44C8-8BAE-54AF27656A1E}" type="sibTrans" cxnId="{1A95A119-0821-416E-926D-3F26A075D77F}">
      <dgm:prSet/>
      <dgm:spPr/>
      <dgm:t>
        <a:bodyPr/>
        <a:lstStyle/>
        <a:p>
          <a:endParaRPr lang="en-US"/>
        </a:p>
      </dgm:t>
    </dgm:pt>
    <dgm:pt modelId="{65FEA089-6FE2-4726-A21D-C61228425AB6}" type="pres">
      <dgm:prSet presAssocID="{B7F782B0-1CC6-4A4D-80F1-0F6BA0CDC4AE}" presName="compositeShape" presStyleCnt="0">
        <dgm:presLayoutVars>
          <dgm:chMax val="7"/>
          <dgm:dir/>
          <dgm:resizeHandles val="exact"/>
        </dgm:presLayoutVars>
      </dgm:prSet>
      <dgm:spPr/>
    </dgm:pt>
    <dgm:pt modelId="{8B3E18F0-06C2-4190-9482-A9F193B9766B}" type="pres">
      <dgm:prSet presAssocID="{B7F782B0-1CC6-4A4D-80F1-0F6BA0CDC4AE}" presName="wedge1" presStyleLbl="node1" presStyleIdx="0" presStyleCnt="3" custScaleX="110731"/>
      <dgm:spPr/>
    </dgm:pt>
    <dgm:pt modelId="{8C993556-49E0-4193-80B8-AA229F6F4C5D}" type="pres">
      <dgm:prSet presAssocID="{B7F782B0-1CC6-4A4D-80F1-0F6BA0CDC4AE}" presName="wedge1Tx" presStyleLbl="node1" presStyleIdx="0" presStyleCnt="3">
        <dgm:presLayoutVars>
          <dgm:chMax val="0"/>
          <dgm:chPref val="0"/>
          <dgm:bulletEnabled val="1"/>
        </dgm:presLayoutVars>
      </dgm:prSet>
      <dgm:spPr/>
    </dgm:pt>
    <dgm:pt modelId="{26658DA3-FD80-485E-94DF-DD18EAE803B8}" type="pres">
      <dgm:prSet presAssocID="{B7F782B0-1CC6-4A4D-80F1-0F6BA0CDC4AE}" presName="wedge2" presStyleLbl="node1" presStyleIdx="1" presStyleCnt="3" custScaleX="121414" custScaleY="114365"/>
      <dgm:spPr/>
    </dgm:pt>
    <dgm:pt modelId="{B8731A72-5C94-45A1-8CD3-500F128F7AE9}" type="pres">
      <dgm:prSet presAssocID="{B7F782B0-1CC6-4A4D-80F1-0F6BA0CDC4AE}" presName="wedge2Tx" presStyleLbl="node1" presStyleIdx="1" presStyleCnt="3">
        <dgm:presLayoutVars>
          <dgm:chMax val="0"/>
          <dgm:chPref val="0"/>
          <dgm:bulletEnabled val="1"/>
        </dgm:presLayoutVars>
      </dgm:prSet>
      <dgm:spPr/>
    </dgm:pt>
    <dgm:pt modelId="{22F2ED1E-A4AA-49FB-AB5F-B0849E72D7D2}" type="pres">
      <dgm:prSet presAssocID="{B7F782B0-1CC6-4A4D-80F1-0F6BA0CDC4AE}" presName="wedge3" presStyleLbl="node1" presStyleIdx="2" presStyleCnt="3" custScaleX="123346" custScaleY="102803"/>
      <dgm:spPr/>
    </dgm:pt>
    <dgm:pt modelId="{A49EC7AF-DFD8-4CD3-9422-9C4826CF7851}" type="pres">
      <dgm:prSet presAssocID="{B7F782B0-1CC6-4A4D-80F1-0F6BA0CDC4AE}" presName="wedge3Tx" presStyleLbl="node1" presStyleIdx="2" presStyleCnt="3">
        <dgm:presLayoutVars>
          <dgm:chMax val="0"/>
          <dgm:chPref val="0"/>
          <dgm:bulletEnabled val="1"/>
        </dgm:presLayoutVars>
      </dgm:prSet>
      <dgm:spPr/>
    </dgm:pt>
  </dgm:ptLst>
  <dgm:cxnLst>
    <dgm:cxn modelId="{A6CA1D2E-8529-41DA-8237-5B093B524E65}" srcId="{B7F782B0-1CC6-4A4D-80F1-0F6BA0CDC4AE}" destId="{C783CA89-D33D-42C9-A604-90A7A6FDF32E}" srcOrd="1" destOrd="0" parTransId="{0A137E34-E1A0-49A3-95E7-B29FD3259799}" sibTransId="{9A95A462-7ABD-4DE9-BF7A-4DD599BF6174}"/>
    <dgm:cxn modelId="{25C11A37-9220-41E5-B03A-69A97AD26CA5}" type="presOf" srcId="{652C7CEB-70CB-49C7-B143-05B4435643AB}" destId="{22F2ED1E-A4AA-49FB-AB5F-B0849E72D7D2}" srcOrd="0" destOrd="0" presId="urn:microsoft.com/office/officeart/2005/8/layout/chart3"/>
    <dgm:cxn modelId="{12D466C3-F9D5-4452-B105-D10D74CF9A0E}" type="presOf" srcId="{C783CA89-D33D-42C9-A604-90A7A6FDF32E}" destId="{B8731A72-5C94-45A1-8CD3-500F128F7AE9}" srcOrd="1" destOrd="0" presId="urn:microsoft.com/office/officeart/2005/8/layout/chart3"/>
    <dgm:cxn modelId="{CDE4CAF0-FEAB-41E5-ADA0-1BA5A425DE79}" type="presOf" srcId="{B7F782B0-1CC6-4A4D-80F1-0F6BA0CDC4AE}" destId="{65FEA089-6FE2-4726-A21D-C61228425AB6}" srcOrd="0" destOrd="0" presId="urn:microsoft.com/office/officeart/2005/8/layout/chart3"/>
    <dgm:cxn modelId="{1A95A119-0821-416E-926D-3F26A075D77F}" srcId="{B7F782B0-1CC6-4A4D-80F1-0F6BA0CDC4AE}" destId="{652C7CEB-70CB-49C7-B143-05B4435643AB}" srcOrd="2" destOrd="0" parTransId="{553CBB18-E448-4736-96F6-4FA88A9EFF97}" sibTransId="{C25A346A-56A6-44C8-8BAE-54AF27656A1E}"/>
    <dgm:cxn modelId="{D95A84E9-787A-4074-B525-DC5ECA3FA78D}" type="presOf" srcId="{1B61EC19-130F-477E-9482-905033C948F8}" destId="{8C993556-49E0-4193-80B8-AA229F6F4C5D}" srcOrd="1" destOrd="0" presId="urn:microsoft.com/office/officeart/2005/8/layout/chart3"/>
    <dgm:cxn modelId="{2BB44DAF-F947-44EB-81B6-51843A2AEF4F}" type="presOf" srcId="{C783CA89-D33D-42C9-A604-90A7A6FDF32E}" destId="{26658DA3-FD80-485E-94DF-DD18EAE803B8}" srcOrd="0" destOrd="0" presId="urn:microsoft.com/office/officeart/2005/8/layout/chart3"/>
    <dgm:cxn modelId="{16B73863-CBD0-4B97-8E3E-8F6641393432}" type="presOf" srcId="{652C7CEB-70CB-49C7-B143-05B4435643AB}" destId="{A49EC7AF-DFD8-4CD3-9422-9C4826CF7851}" srcOrd="1" destOrd="0" presId="urn:microsoft.com/office/officeart/2005/8/layout/chart3"/>
    <dgm:cxn modelId="{2E0A2B8C-F615-4D79-9178-51B29A41C711}" type="presOf" srcId="{1B61EC19-130F-477E-9482-905033C948F8}" destId="{8B3E18F0-06C2-4190-9482-A9F193B9766B}" srcOrd="0" destOrd="0" presId="urn:microsoft.com/office/officeart/2005/8/layout/chart3"/>
    <dgm:cxn modelId="{B415CE3C-9A10-4E46-B212-865E516E69E1}" srcId="{B7F782B0-1CC6-4A4D-80F1-0F6BA0CDC4AE}" destId="{1B61EC19-130F-477E-9482-905033C948F8}" srcOrd="0" destOrd="0" parTransId="{B12404DB-C95E-43E9-8C17-48307BBFE149}" sibTransId="{DC6D72FA-4520-4F28-98FA-837333F886E3}"/>
    <dgm:cxn modelId="{E3BA1B3C-B029-4136-8AB6-FA1BA300D555}" type="presParOf" srcId="{65FEA089-6FE2-4726-A21D-C61228425AB6}" destId="{8B3E18F0-06C2-4190-9482-A9F193B9766B}" srcOrd="0" destOrd="0" presId="urn:microsoft.com/office/officeart/2005/8/layout/chart3"/>
    <dgm:cxn modelId="{2C348167-7859-46D1-90C9-1F73F2166B16}" type="presParOf" srcId="{65FEA089-6FE2-4726-A21D-C61228425AB6}" destId="{8C993556-49E0-4193-80B8-AA229F6F4C5D}" srcOrd="1" destOrd="0" presId="urn:microsoft.com/office/officeart/2005/8/layout/chart3"/>
    <dgm:cxn modelId="{885DBF10-A2DD-44E8-88E3-439707F5CFF1}" type="presParOf" srcId="{65FEA089-6FE2-4726-A21D-C61228425AB6}" destId="{26658DA3-FD80-485E-94DF-DD18EAE803B8}" srcOrd="2" destOrd="0" presId="urn:microsoft.com/office/officeart/2005/8/layout/chart3"/>
    <dgm:cxn modelId="{9CD9C29F-6C0B-4186-9D8E-7C6931A07DEA}" type="presParOf" srcId="{65FEA089-6FE2-4726-A21D-C61228425AB6}" destId="{B8731A72-5C94-45A1-8CD3-500F128F7AE9}" srcOrd="3" destOrd="0" presId="urn:microsoft.com/office/officeart/2005/8/layout/chart3"/>
    <dgm:cxn modelId="{1C50B218-A660-4272-ABF3-E022203F5F49}" type="presParOf" srcId="{65FEA089-6FE2-4726-A21D-C61228425AB6}" destId="{22F2ED1E-A4AA-49FB-AB5F-B0849E72D7D2}" srcOrd="4" destOrd="0" presId="urn:microsoft.com/office/officeart/2005/8/layout/chart3"/>
    <dgm:cxn modelId="{EA25C586-5D60-4E60-8D19-A34406BE5CAD}" type="presParOf" srcId="{65FEA089-6FE2-4726-A21D-C61228425AB6}" destId="{A49EC7AF-DFD8-4CD3-9422-9C4826CF7851}"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EE948B-D334-4AA7-98AB-779B1FEE39FF}" type="doc">
      <dgm:prSet loTypeId="urn:microsoft.com/office/officeart/2005/8/layout/matrix3" loCatId="matrix" qsTypeId="urn:microsoft.com/office/officeart/2005/8/quickstyle/simple1" qsCatId="simple" csTypeId="urn:microsoft.com/office/officeart/2005/8/colors/accent1_5" csCatId="accent1" phldr="1"/>
      <dgm:spPr/>
      <dgm:t>
        <a:bodyPr/>
        <a:lstStyle/>
        <a:p>
          <a:endParaRPr lang="en-US"/>
        </a:p>
      </dgm:t>
    </dgm:pt>
    <dgm:pt modelId="{290F5A70-C44A-4B52-92CE-26180C71C0C3}">
      <dgm:prSet phldrT="[Text]"/>
      <dgm:spPr/>
      <dgm:t>
        <a:bodyPr/>
        <a:lstStyle/>
        <a:p>
          <a:r>
            <a:rPr lang="en-US" dirty="0"/>
            <a:t>Spiritual</a:t>
          </a:r>
        </a:p>
      </dgm:t>
    </dgm:pt>
    <dgm:pt modelId="{AADFE34E-32D1-4825-BE00-F4B230412484}" type="parTrans" cxnId="{FC2D246E-8FDC-4D4A-8387-62FA4D2E0611}">
      <dgm:prSet/>
      <dgm:spPr/>
      <dgm:t>
        <a:bodyPr/>
        <a:lstStyle/>
        <a:p>
          <a:endParaRPr lang="en-US"/>
        </a:p>
      </dgm:t>
    </dgm:pt>
    <dgm:pt modelId="{943E6433-2441-4DCC-9B19-BC8B9E713996}" type="sibTrans" cxnId="{FC2D246E-8FDC-4D4A-8387-62FA4D2E0611}">
      <dgm:prSet/>
      <dgm:spPr/>
      <dgm:t>
        <a:bodyPr/>
        <a:lstStyle/>
        <a:p>
          <a:endParaRPr lang="en-US"/>
        </a:p>
      </dgm:t>
    </dgm:pt>
    <dgm:pt modelId="{B93E2E82-252A-48CD-A1D8-06B990939E6F}">
      <dgm:prSet phldrT="[Text]"/>
      <dgm:spPr/>
      <dgm:t>
        <a:bodyPr/>
        <a:lstStyle/>
        <a:p>
          <a:r>
            <a:rPr lang="en-US" dirty="0"/>
            <a:t>Physical</a:t>
          </a:r>
        </a:p>
      </dgm:t>
    </dgm:pt>
    <dgm:pt modelId="{17D2A218-DDF6-43D4-A8BA-98867FDDAA0C}" type="parTrans" cxnId="{465FC909-F113-4B06-897B-CC8164761565}">
      <dgm:prSet/>
      <dgm:spPr/>
      <dgm:t>
        <a:bodyPr/>
        <a:lstStyle/>
        <a:p>
          <a:endParaRPr lang="en-US"/>
        </a:p>
      </dgm:t>
    </dgm:pt>
    <dgm:pt modelId="{63B6290B-A5E6-437E-B6E7-8614FDE311A0}" type="sibTrans" cxnId="{465FC909-F113-4B06-897B-CC8164761565}">
      <dgm:prSet/>
      <dgm:spPr/>
      <dgm:t>
        <a:bodyPr/>
        <a:lstStyle/>
        <a:p>
          <a:endParaRPr lang="en-US"/>
        </a:p>
      </dgm:t>
    </dgm:pt>
    <dgm:pt modelId="{8727E899-11EE-48CD-A1B0-5F57E2AD77A4}">
      <dgm:prSet phldrT="[Text]"/>
      <dgm:spPr/>
      <dgm:t>
        <a:bodyPr/>
        <a:lstStyle/>
        <a:p>
          <a:r>
            <a:rPr lang="en-US" dirty="0"/>
            <a:t>Emotional</a:t>
          </a:r>
        </a:p>
      </dgm:t>
    </dgm:pt>
    <dgm:pt modelId="{9C75B0EF-CC0A-4CFA-B9D4-886D27C77F55}" type="parTrans" cxnId="{8E4D3A70-B70B-4774-8745-E4950E3C9056}">
      <dgm:prSet/>
      <dgm:spPr/>
      <dgm:t>
        <a:bodyPr/>
        <a:lstStyle/>
        <a:p>
          <a:endParaRPr lang="en-US"/>
        </a:p>
      </dgm:t>
    </dgm:pt>
    <dgm:pt modelId="{B6E75460-D4D7-4DDF-8CBA-DA2D8D6F1EE3}" type="sibTrans" cxnId="{8E4D3A70-B70B-4774-8745-E4950E3C9056}">
      <dgm:prSet/>
      <dgm:spPr/>
      <dgm:t>
        <a:bodyPr/>
        <a:lstStyle/>
        <a:p>
          <a:endParaRPr lang="en-US"/>
        </a:p>
      </dgm:t>
    </dgm:pt>
    <dgm:pt modelId="{ECC96F1C-78AA-4D30-8D28-89F49BC1C513}">
      <dgm:prSet phldrT="[Text]"/>
      <dgm:spPr/>
      <dgm:t>
        <a:bodyPr/>
        <a:lstStyle/>
        <a:p>
          <a:r>
            <a:rPr lang="en-US" dirty="0"/>
            <a:t>Intellectual</a:t>
          </a:r>
        </a:p>
      </dgm:t>
    </dgm:pt>
    <dgm:pt modelId="{06BA0BA5-ADA5-4363-9FF3-4F959571F5D5}" type="parTrans" cxnId="{05E7B3CE-87A0-4035-BFA1-52AB8392D593}">
      <dgm:prSet/>
      <dgm:spPr/>
      <dgm:t>
        <a:bodyPr/>
        <a:lstStyle/>
        <a:p>
          <a:endParaRPr lang="en-US"/>
        </a:p>
      </dgm:t>
    </dgm:pt>
    <dgm:pt modelId="{4D5FB8C7-4E2B-4776-BDBF-B505818DE24C}" type="sibTrans" cxnId="{05E7B3CE-87A0-4035-BFA1-52AB8392D593}">
      <dgm:prSet/>
      <dgm:spPr/>
      <dgm:t>
        <a:bodyPr/>
        <a:lstStyle/>
        <a:p>
          <a:endParaRPr lang="en-US"/>
        </a:p>
      </dgm:t>
    </dgm:pt>
    <dgm:pt modelId="{A4224FE7-9BBC-4062-865A-D43A140DF049}" type="pres">
      <dgm:prSet presAssocID="{91EE948B-D334-4AA7-98AB-779B1FEE39FF}" presName="matrix" presStyleCnt="0">
        <dgm:presLayoutVars>
          <dgm:chMax val="1"/>
          <dgm:dir/>
          <dgm:resizeHandles val="exact"/>
        </dgm:presLayoutVars>
      </dgm:prSet>
      <dgm:spPr/>
    </dgm:pt>
    <dgm:pt modelId="{BE8F9D25-FBB2-4901-A05F-27F55857791A}" type="pres">
      <dgm:prSet presAssocID="{91EE948B-D334-4AA7-98AB-779B1FEE39FF}" presName="diamond" presStyleLbl="bgShp" presStyleIdx="0" presStyleCnt="1"/>
      <dgm:spPr/>
    </dgm:pt>
    <dgm:pt modelId="{ABBAF0FA-4E57-420B-8BD9-D4A166110C32}" type="pres">
      <dgm:prSet presAssocID="{91EE948B-D334-4AA7-98AB-779B1FEE39FF}" presName="quad1" presStyleLbl="node1" presStyleIdx="0" presStyleCnt="4">
        <dgm:presLayoutVars>
          <dgm:chMax val="0"/>
          <dgm:chPref val="0"/>
          <dgm:bulletEnabled val="1"/>
        </dgm:presLayoutVars>
      </dgm:prSet>
      <dgm:spPr/>
    </dgm:pt>
    <dgm:pt modelId="{A4FA82A8-1178-4F4C-ACFA-3EEEA883F03E}" type="pres">
      <dgm:prSet presAssocID="{91EE948B-D334-4AA7-98AB-779B1FEE39FF}" presName="quad2" presStyleLbl="node1" presStyleIdx="1" presStyleCnt="4">
        <dgm:presLayoutVars>
          <dgm:chMax val="0"/>
          <dgm:chPref val="0"/>
          <dgm:bulletEnabled val="1"/>
        </dgm:presLayoutVars>
      </dgm:prSet>
      <dgm:spPr/>
    </dgm:pt>
    <dgm:pt modelId="{2A9610F8-779E-4E38-A399-2736776CD4D9}" type="pres">
      <dgm:prSet presAssocID="{91EE948B-D334-4AA7-98AB-779B1FEE39FF}" presName="quad3" presStyleLbl="node1" presStyleIdx="2" presStyleCnt="4">
        <dgm:presLayoutVars>
          <dgm:chMax val="0"/>
          <dgm:chPref val="0"/>
          <dgm:bulletEnabled val="1"/>
        </dgm:presLayoutVars>
      </dgm:prSet>
      <dgm:spPr/>
    </dgm:pt>
    <dgm:pt modelId="{FC7DD138-A8DD-4267-9F2D-48932B0903EF}" type="pres">
      <dgm:prSet presAssocID="{91EE948B-D334-4AA7-98AB-779B1FEE39FF}" presName="quad4" presStyleLbl="node1" presStyleIdx="3" presStyleCnt="4">
        <dgm:presLayoutVars>
          <dgm:chMax val="0"/>
          <dgm:chPref val="0"/>
          <dgm:bulletEnabled val="1"/>
        </dgm:presLayoutVars>
      </dgm:prSet>
      <dgm:spPr/>
    </dgm:pt>
  </dgm:ptLst>
  <dgm:cxnLst>
    <dgm:cxn modelId="{B9C6E4D0-F142-4454-BB50-0B954E3CCEFD}" type="presOf" srcId="{290F5A70-C44A-4B52-92CE-26180C71C0C3}" destId="{ABBAF0FA-4E57-420B-8BD9-D4A166110C32}" srcOrd="0" destOrd="0" presId="urn:microsoft.com/office/officeart/2005/8/layout/matrix3"/>
    <dgm:cxn modelId="{FC2D246E-8FDC-4D4A-8387-62FA4D2E0611}" srcId="{91EE948B-D334-4AA7-98AB-779B1FEE39FF}" destId="{290F5A70-C44A-4B52-92CE-26180C71C0C3}" srcOrd="0" destOrd="0" parTransId="{AADFE34E-32D1-4825-BE00-F4B230412484}" sibTransId="{943E6433-2441-4DCC-9B19-BC8B9E713996}"/>
    <dgm:cxn modelId="{8E4D3A70-B70B-4774-8745-E4950E3C9056}" srcId="{91EE948B-D334-4AA7-98AB-779B1FEE39FF}" destId="{8727E899-11EE-48CD-A1B0-5F57E2AD77A4}" srcOrd="2" destOrd="0" parTransId="{9C75B0EF-CC0A-4CFA-B9D4-886D27C77F55}" sibTransId="{B6E75460-D4D7-4DDF-8CBA-DA2D8D6F1EE3}"/>
    <dgm:cxn modelId="{81310744-F84A-4C3C-B88E-E43C8BA3E651}" type="presOf" srcId="{8727E899-11EE-48CD-A1B0-5F57E2AD77A4}" destId="{2A9610F8-779E-4E38-A399-2736776CD4D9}" srcOrd="0" destOrd="0" presId="urn:microsoft.com/office/officeart/2005/8/layout/matrix3"/>
    <dgm:cxn modelId="{E72B25D8-F7BB-4568-B45E-86F9C7AD355A}" type="presOf" srcId="{ECC96F1C-78AA-4D30-8D28-89F49BC1C513}" destId="{FC7DD138-A8DD-4267-9F2D-48932B0903EF}" srcOrd="0" destOrd="0" presId="urn:microsoft.com/office/officeart/2005/8/layout/matrix3"/>
    <dgm:cxn modelId="{CB8DAA0A-4739-4818-8F5D-D86925FF5D3E}" type="presOf" srcId="{91EE948B-D334-4AA7-98AB-779B1FEE39FF}" destId="{A4224FE7-9BBC-4062-865A-D43A140DF049}" srcOrd="0" destOrd="0" presId="urn:microsoft.com/office/officeart/2005/8/layout/matrix3"/>
    <dgm:cxn modelId="{465FC909-F113-4B06-897B-CC8164761565}" srcId="{91EE948B-D334-4AA7-98AB-779B1FEE39FF}" destId="{B93E2E82-252A-48CD-A1D8-06B990939E6F}" srcOrd="1" destOrd="0" parTransId="{17D2A218-DDF6-43D4-A8BA-98867FDDAA0C}" sibTransId="{63B6290B-A5E6-437E-B6E7-8614FDE311A0}"/>
    <dgm:cxn modelId="{05E7B3CE-87A0-4035-BFA1-52AB8392D593}" srcId="{91EE948B-D334-4AA7-98AB-779B1FEE39FF}" destId="{ECC96F1C-78AA-4D30-8D28-89F49BC1C513}" srcOrd="3" destOrd="0" parTransId="{06BA0BA5-ADA5-4363-9FF3-4F959571F5D5}" sibTransId="{4D5FB8C7-4E2B-4776-BDBF-B505818DE24C}"/>
    <dgm:cxn modelId="{90DE3957-673B-417D-A862-5B20D19257FD}" type="presOf" srcId="{B93E2E82-252A-48CD-A1D8-06B990939E6F}" destId="{A4FA82A8-1178-4F4C-ACFA-3EEEA883F03E}" srcOrd="0" destOrd="0" presId="urn:microsoft.com/office/officeart/2005/8/layout/matrix3"/>
    <dgm:cxn modelId="{602EF1E5-DA1F-4F25-9F52-335C0A8CBD5A}" type="presParOf" srcId="{A4224FE7-9BBC-4062-865A-D43A140DF049}" destId="{BE8F9D25-FBB2-4901-A05F-27F55857791A}" srcOrd="0" destOrd="0" presId="urn:microsoft.com/office/officeart/2005/8/layout/matrix3"/>
    <dgm:cxn modelId="{9E65764E-F67D-45E1-AD59-D2D43BA5EE44}" type="presParOf" srcId="{A4224FE7-9BBC-4062-865A-D43A140DF049}" destId="{ABBAF0FA-4E57-420B-8BD9-D4A166110C32}" srcOrd="1" destOrd="0" presId="urn:microsoft.com/office/officeart/2005/8/layout/matrix3"/>
    <dgm:cxn modelId="{71C6D7BF-C0C5-4747-9673-A9FD7CDF5368}" type="presParOf" srcId="{A4224FE7-9BBC-4062-865A-D43A140DF049}" destId="{A4FA82A8-1178-4F4C-ACFA-3EEEA883F03E}" srcOrd="2" destOrd="0" presId="urn:microsoft.com/office/officeart/2005/8/layout/matrix3"/>
    <dgm:cxn modelId="{F1842C26-CFD2-4D43-9B17-6DC909DC7D0A}" type="presParOf" srcId="{A4224FE7-9BBC-4062-865A-D43A140DF049}" destId="{2A9610F8-779E-4E38-A399-2736776CD4D9}" srcOrd="3" destOrd="0" presId="urn:microsoft.com/office/officeart/2005/8/layout/matrix3"/>
    <dgm:cxn modelId="{D8CC07FB-DCFD-48A6-B0FE-08640B9C3386}" type="presParOf" srcId="{A4224FE7-9BBC-4062-865A-D43A140DF049}" destId="{FC7DD138-A8DD-4267-9F2D-48932B0903E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C06271-5ED6-49DD-B160-A82B2523A474}"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0C66FDE7-ADD1-40E3-AAA6-139D9A959F70}">
      <dgm:prSet phldrT="[Text]"/>
      <dgm:spPr/>
      <dgm:t>
        <a:bodyPr/>
        <a:lstStyle/>
        <a:p>
          <a:r>
            <a:rPr lang="en-US" dirty="0"/>
            <a:t>Community</a:t>
          </a:r>
        </a:p>
      </dgm:t>
    </dgm:pt>
    <dgm:pt modelId="{6E40C8B4-927C-4E73-9B1D-072F7EC22A64}" type="parTrans" cxnId="{AC0B5670-1D45-46C5-86BE-1AF9FF981797}">
      <dgm:prSet/>
      <dgm:spPr/>
      <dgm:t>
        <a:bodyPr/>
        <a:lstStyle/>
        <a:p>
          <a:endParaRPr lang="en-US"/>
        </a:p>
      </dgm:t>
    </dgm:pt>
    <dgm:pt modelId="{FEFFE86D-2C45-4CB9-A575-C3DBFF275E59}" type="sibTrans" cxnId="{AC0B5670-1D45-46C5-86BE-1AF9FF981797}">
      <dgm:prSet/>
      <dgm:spPr/>
      <dgm:t>
        <a:bodyPr/>
        <a:lstStyle/>
        <a:p>
          <a:endParaRPr lang="en-US"/>
        </a:p>
      </dgm:t>
    </dgm:pt>
    <dgm:pt modelId="{2BDB7E18-4074-49B6-AC9A-63CA8D71BF2B}">
      <dgm:prSet phldrT="[Text]"/>
      <dgm:spPr/>
      <dgm:t>
        <a:bodyPr/>
        <a:lstStyle/>
        <a:p>
          <a:r>
            <a:rPr lang="en-US" dirty="0"/>
            <a:t>Students</a:t>
          </a:r>
        </a:p>
      </dgm:t>
    </dgm:pt>
    <dgm:pt modelId="{80F13B37-B28E-4F09-8920-CF66BF51A477}" type="parTrans" cxnId="{6EE85B43-2E7E-48D0-A13A-08F12ED480FA}">
      <dgm:prSet/>
      <dgm:spPr/>
      <dgm:t>
        <a:bodyPr/>
        <a:lstStyle/>
        <a:p>
          <a:endParaRPr lang="en-US"/>
        </a:p>
      </dgm:t>
    </dgm:pt>
    <dgm:pt modelId="{16FB6F07-0660-4A48-9FD7-C233E10775BB}" type="sibTrans" cxnId="{6EE85B43-2E7E-48D0-A13A-08F12ED480FA}">
      <dgm:prSet/>
      <dgm:spPr/>
      <dgm:t>
        <a:bodyPr/>
        <a:lstStyle/>
        <a:p>
          <a:endParaRPr lang="en-US"/>
        </a:p>
      </dgm:t>
    </dgm:pt>
    <dgm:pt modelId="{438B731C-CBC5-41F1-B21D-2764651C1CB7}">
      <dgm:prSet phldrT="[Text]"/>
      <dgm:spPr/>
      <dgm:t>
        <a:bodyPr/>
        <a:lstStyle/>
        <a:p>
          <a:r>
            <a:rPr lang="en-US" dirty="0"/>
            <a:t>Family</a:t>
          </a:r>
        </a:p>
      </dgm:t>
    </dgm:pt>
    <dgm:pt modelId="{0C73F2DF-A756-4B01-A2B1-A10FE0AD18CE}" type="parTrans" cxnId="{D9C638DD-F4A7-4EC2-9100-E893D6CBC0E7}">
      <dgm:prSet/>
      <dgm:spPr/>
      <dgm:t>
        <a:bodyPr/>
        <a:lstStyle/>
        <a:p>
          <a:endParaRPr lang="en-US"/>
        </a:p>
      </dgm:t>
    </dgm:pt>
    <dgm:pt modelId="{285CD717-1C27-4CB2-900E-111845210E4D}" type="sibTrans" cxnId="{D9C638DD-F4A7-4EC2-9100-E893D6CBC0E7}">
      <dgm:prSet/>
      <dgm:spPr/>
      <dgm:t>
        <a:bodyPr/>
        <a:lstStyle/>
        <a:p>
          <a:endParaRPr lang="en-US"/>
        </a:p>
      </dgm:t>
    </dgm:pt>
    <dgm:pt modelId="{15B5E54B-F56E-48BB-93FB-7456324F5308}">
      <dgm:prSet phldrT="[Text]"/>
      <dgm:spPr/>
      <dgm:t>
        <a:bodyPr/>
        <a:lstStyle/>
        <a:p>
          <a:r>
            <a:rPr lang="en-US" dirty="0"/>
            <a:t>Self</a:t>
          </a:r>
        </a:p>
      </dgm:t>
    </dgm:pt>
    <dgm:pt modelId="{3A5045A8-B999-48FF-8A65-46AE24285E0C}" type="parTrans" cxnId="{F7DF3D80-AAA3-4183-86B2-6867232859D1}">
      <dgm:prSet/>
      <dgm:spPr/>
      <dgm:t>
        <a:bodyPr/>
        <a:lstStyle/>
        <a:p>
          <a:endParaRPr lang="en-US"/>
        </a:p>
      </dgm:t>
    </dgm:pt>
    <dgm:pt modelId="{5BA91941-0EF8-46C8-AB5D-8EBB55B50F80}" type="sibTrans" cxnId="{F7DF3D80-AAA3-4183-86B2-6867232859D1}">
      <dgm:prSet/>
      <dgm:spPr/>
      <dgm:t>
        <a:bodyPr/>
        <a:lstStyle/>
        <a:p>
          <a:endParaRPr lang="en-US"/>
        </a:p>
      </dgm:t>
    </dgm:pt>
    <dgm:pt modelId="{46DE87EE-9A33-40D0-8E03-CFD3C137A94A}" type="pres">
      <dgm:prSet presAssocID="{D7C06271-5ED6-49DD-B160-A82B2523A474}" presName="Name0" presStyleCnt="0">
        <dgm:presLayoutVars>
          <dgm:chMax val="7"/>
          <dgm:resizeHandles val="exact"/>
        </dgm:presLayoutVars>
      </dgm:prSet>
      <dgm:spPr/>
    </dgm:pt>
    <dgm:pt modelId="{1E197886-43E6-45CD-9BFD-72D17B4C5553}" type="pres">
      <dgm:prSet presAssocID="{D7C06271-5ED6-49DD-B160-A82B2523A474}" presName="comp1" presStyleCnt="0"/>
      <dgm:spPr/>
    </dgm:pt>
    <dgm:pt modelId="{1F432067-3F2E-46B4-94D8-77B5FA8FE794}" type="pres">
      <dgm:prSet presAssocID="{D7C06271-5ED6-49DD-B160-A82B2523A474}" presName="circle1" presStyleLbl="node1" presStyleIdx="0" presStyleCnt="4"/>
      <dgm:spPr/>
    </dgm:pt>
    <dgm:pt modelId="{5651A01B-1675-4EDB-8B60-8D333D418FC5}" type="pres">
      <dgm:prSet presAssocID="{D7C06271-5ED6-49DD-B160-A82B2523A474}" presName="c1text" presStyleLbl="node1" presStyleIdx="0" presStyleCnt="4">
        <dgm:presLayoutVars>
          <dgm:bulletEnabled val="1"/>
        </dgm:presLayoutVars>
      </dgm:prSet>
      <dgm:spPr/>
    </dgm:pt>
    <dgm:pt modelId="{51A9BEC3-9F1C-4DC4-A9D2-AB544D4CBF1C}" type="pres">
      <dgm:prSet presAssocID="{D7C06271-5ED6-49DD-B160-A82B2523A474}" presName="comp2" presStyleCnt="0"/>
      <dgm:spPr/>
    </dgm:pt>
    <dgm:pt modelId="{D7C244F8-9584-41A0-8175-137454433061}" type="pres">
      <dgm:prSet presAssocID="{D7C06271-5ED6-49DD-B160-A82B2523A474}" presName="circle2" presStyleLbl="node1" presStyleIdx="1" presStyleCnt="4"/>
      <dgm:spPr/>
    </dgm:pt>
    <dgm:pt modelId="{9A5B1810-BFDA-4643-A55A-5171F9251F73}" type="pres">
      <dgm:prSet presAssocID="{D7C06271-5ED6-49DD-B160-A82B2523A474}" presName="c2text" presStyleLbl="node1" presStyleIdx="1" presStyleCnt="4">
        <dgm:presLayoutVars>
          <dgm:bulletEnabled val="1"/>
        </dgm:presLayoutVars>
      </dgm:prSet>
      <dgm:spPr/>
    </dgm:pt>
    <dgm:pt modelId="{73854A5F-8582-4F83-BF39-9CCEDC6762FC}" type="pres">
      <dgm:prSet presAssocID="{D7C06271-5ED6-49DD-B160-A82B2523A474}" presName="comp3" presStyleCnt="0"/>
      <dgm:spPr/>
    </dgm:pt>
    <dgm:pt modelId="{5DA59511-E593-4906-AF98-4FF72A0CFF37}" type="pres">
      <dgm:prSet presAssocID="{D7C06271-5ED6-49DD-B160-A82B2523A474}" presName="circle3" presStyleLbl="node1" presStyleIdx="2" presStyleCnt="4"/>
      <dgm:spPr/>
    </dgm:pt>
    <dgm:pt modelId="{EDE31A14-F02A-4920-804A-371E9A8E983F}" type="pres">
      <dgm:prSet presAssocID="{D7C06271-5ED6-49DD-B160-A82B2523A474}" presName="c3text" presStyleLbl="node1" presStyleIdx="2" presStyleCnt="4">
        <dgm:presLayoutVars>
          <dgm:bulletEnabled val="1"/>
        </dgm:presLayoutVars>
      </dgm:prSet>
      <dgm:spPr/>
    </dgm:pt>
    <dgm:pt modelId="{C03F62BA-7C7C-4F5F-95E3-6BA463C263AE}" type="pres">
      <dgm:prSet presAssocID="{D7C06271-5ED6-49DD-B160-A82B2523A474}" presName="comp4" presStyleCnt="0"/>
      <dgm:spPr/>
    </dgm:pt>
    <dgm:pt modelId="{E10B81A8-19C5-4367-9A1B-2A0D66410F76}" type="pres">
      <dgm:prSet presAssocID="{D7C06271-5ED6-49DD-B160-A82B2523A474}" presName="circle4" presStyleLbl="node1" presStyleIdx="3" presStyleCnt="4" custLinFactNeighborX="0" custLinFactNeighborY="10165"/>
      <dgm:spPr/>
    </dgm:pt>
    <dgm:pt modelId="{597EB70B-33F1-4EA9-84DE-7CCD64DADAB0}" type="pres">
      <dgm:prSet presAssocID="{D7C06271-5ED6-49DD-B160-A82B2523A474}" presName="c4text" presStyleLbl="node1" presStyleIdx="3" presStyleCnt="4">
        <dgm:presLayoutVars>
          <dgm:bulletEnabled val="1"/>
        </dgm:presLayoutVars>
      </dgm:prSet>
      <dgm:spPr/>
    </dgm:pt>
  </dgm:ptLst>
  <dgm:cxnLst>
    <dgm:cxn modelId="{B581EA9A-4545-4353-A735-4D612BCADFC7}" type="presOf" srcId="{D7C06271-5ED6-49DD-B160-A82B2523A474}" destId="{46DE87EE-9A33-40D0-8E03-CFD3C137A94A}" srcOrd="0" destOrd="0" presId="urn:microsoft.com/office/officeart/2005/8/layout/venn2"/>
    <dgm:cxn modelId="{E81EDA1C-3C87-48AD-A4A6-F8933274216A}" type="presOf" srcId="{438B731C-CBC5-41F1-B21D-2764651C1CB7}" destId="{EDE31A14-F02A-4920-804A-371E9A8E983F}" srcOrd="1" destOrd="0" presId="urn:microsoft.com/office/officeart/2005/8/layout/venn2"/>
    <dgm:cxn modelId="{3FB6F1BB-D6B9-419E-B641-859FCABA3262}" type="presOf" srcId="{2BDB7E18-4074-49B6-AC9A-63CA8D71BF2B}" destId="{9A5B1810-BFDA-4643-A55A-5171F9251F73}" srcOrd="1" destOrd="0" presId="urn:microsoft.com/office/officeart/2005/8/layout/venn2"/>
    <dgm:cxn modelId="{435FE16D-B53D-49CF-9309-B3E449B4FE80}" type="presOf" srcId="{15B5E54B-F56E-48BB-93FB-7456324F5308}" destId="{E10B81A8-19C5-4367-9A1B-2A0D66410F76}" srcOrd="0" destOrd="0" presId="urn:microsoft.com/office/officeart/2005/8/layout/venn2"/>
    <dgm:cxn modelId="{6EE85B43-2E7E-48D0-A13A-08F12ED480FA}" srcId="{D7C06271-5ED6-49DD-B160-A82B2523A474}" destId="{2BDB7E18-4074-49B6-AC9A-63CA8D71BF2B}" srcOrd="1" destOrd="0" parTransId="{80F13B37-B28E-4F09-8920-CF66BF51A477}" sibTransId="{16FB6F07-0660-4A48-9FD7-C233E10775BB}"/>
    <dgm:cxn modelId="{D9C638DD-F4A7-4EC2-9100-E893D6CBC0E7}" srcId="{D7C06271-5ED6-49DD-B160-A82B2523A474}" destId="{438B731C-CBC5-41F1-B21D-2764651C1CB7}" srcOrd="2" destOrd="0" parTransId="{0C73F2DF-A756-4B01-A2B1-A10FE0AD18CE}" sibTransId="{285CD717-1C27-4CB2-900E-111845210E4D}"/>
    <dgm:cxn modelId="{AC0B5670-1D45-46C5-86BE-1AF9FF981797}" srcId="{D7C06271-5ED6-49DD-B160-A82B2523A474}" destId="{0C66FDE7-ADD1-40E3-AAA6-139D9A959F70}" srcOrd="0" destOrd="0" parTransId="{6E40C8B4-927C-4E73-9B1D-072F7EC22A64}" sibTransId="{FEFFE86D-2C45-4CB9-A575-C3DBFF275E59}"/>
    <dgm:cxn modelId="{854B0FB5-37AA-44B5-9DEC-CBD5B68367E4}" type="presOf" srcId="{0C66FDE7-ADD1-40E3-AAA6-139D9A959F70}" destId="{1F432067-3F2E-46B4-94D8-77B5FA8FE794}" srcOrd="0" destOrd="0" presId="urn:microsoft.com/office/officeart/2005/8/layout/venn2"/>
    <dgm:cxn modelId="{EAF1E1BB-840E-41FF-8047-DCF85AC2256B}" type="presOf" srcId="{438B731C-CBC5-41F1-B21D-2764651C1CB7}" destId="{5DA59511-E593-4906-AF98-4FF72A0CFF37}" srcOrd="0" destOrd="0" presId="urn:microsoft.com/office/officeart/2005/8/layout/venn2"/>
    <dgm:cxn modelId="{8A3B6E2F-F642-463D-8E66-075E0DA24C4C}" type="presOf" srcId="{0C66FDE7-ADD1-40E3-AAA6-139D9A959F70}" destId="{5651A01B-1675-4EDB-8B60-8D333D418FC5}" srcOrd="1" destOrd="0" presId="urn:microsoft.com/office/officeart/2005/8/layout/venn2"/>
    <dgm:cxn modelId="{278CBF83-D93B-48D3-88BF-BFA10F52AB0B}" type="presOf" srcId="{15B5E54B-F56E-48BB-93FB-7456324F5308}" destId="{597EB70B-33F1-4EA9-84DE-7CCD64DADAB0}" srcOrd="1" destOrd="0" presId="urn:microsoft.com/office/officeart/2005/8/layout/venn2"/>
    <dgm:cxn modelId="{F7DF3D80-AAA3-4183-86B2-6867232859D1}" srcId="{D7C06271-5ED6-49DD-B160-A82B2523A474}" destId="{15B5E54B-F56E-48BB-93FB-7456324F5308}" srcOrd="3" destOrd="0" parTransId="{3A5045A8-B999-48FF-8A65-46AE24285E0C}" sibTransId="{5BA91941-0EF8-46C8-AB5D-8EBB55B50F80}"/>
    <dgm:cxn modelId="{CED64875-E6CE-4F85-89E8-1FD120710D79}" type="presOf" srcId="{2BDB7E18-4074-49B6-AC9A-63CA8D71BF2B}" destId="{D7C244F8-9584-41A0-8175-137454433061}" srcOrd="0" destOrd="0" presId="urn:microsoft.com/office/officeart/2005/8/layout/venn2"/>
    <dgm:cxn modelId="{EFB16E36-21AF-419A-BDD6-A5C6DB37DCD6}" type="presParOf" srcId="{46DE87EE-9A33-40D0-8E03-CFD3C137A94A}" destId="{1E197886-43E6-45CD-9BFD-72D17B4C5553}" srcOrd="0" destOrd="0" presId="urn:microsoft.com/office/officeart/2005/8/layout/venn2"/>
    <dgm:cxn modelId="{D89AB60F-904B-4314-8F47-1F411178A400}" type="presParOf" srcId="{1E197886-43E6-45CD-9BFD-72D17B4C5553}" destId="{1F432067-3F2E-46B4-94D8-77B5FA8FE794}" srcOrd="0" destOrd="0" presId="urn:microsoft.com/office/officeart/2005/8/layout/venn2"/>
    <dgm:cxn modelId="{7FDA447D-9DA4-4358-BFF6-5BEA328866B8}" type="presParOf" srcId="{1E197886-43E6-45CD-9BFD-72D17B4C5553}" destId="{5651A01B-1675-4EDB-8B60-8D333D418FC5}" srcOrd="1" destOrd="0" presId="urn:microsoft.com/office/officeart/2005/8/layout/venn2"/>
    <dgm:cxn modelId="{864A3B09-DB0F-4835-9FCD-1FA2B306F79D}" type="presParOf" srcId="{46DE87EE-9A33-40D0-8E03-CFD3C137A94A}" destId="{51A9BEC3-9F1C-4DC4-A9D2-AB544D4CBF1C}" srcOrd="1" destOrd="0" presId="urn:microsoft.com/office/officeart/2005/8/layout/venn2"/>
    <dgm:cxn modelId="{436501C6-5F2D-44B6-9973-32533C0EAF53}" type="presParOf" srcId="{51A9BEC3-9F1C-4DC4-A9D2-AB544D4CBF1C}" destId="{D7C244F8-9584-41A0-8175-137454433061}" srcOrd="0" destOrd="0" presId="urn:microsoft.com/office/officeart/2005/8/layout/venn2"/>
    <dgm:cxn modelId="{38FBD4CF-991F-47CE-AFFB-B3759221DD8B}" type="presParOf" srcId="{51A9BEC3-9F1C-4DC4-A9D2-AB544D4CBF1C}" destId="{9A5B1810-BFDA-4643-A55A-5171F9251F73}" srcOrd="1" destOrd="0" presId="urn:microsoft.com/office/officeart/2005/8/layout/venn2"/>
    <dgm:cxn modelId="{C33A4959-C4EC-48A8-A201-9D7C38DCA391}" type="presParOf" srcId="{46DE87EE-9A33-40D0-8E03-CFD3C137A94A}" destId="{73854A5F-8582-4F83-BF39-9CCEDC6762FC}" srcOrd="2" destOrd="0" presId="urn:microsoft.com/office/officeart/2005/8/layout/venn2"/>
    <dgm:cxn modelId="{0A8FB8BA-3FD6-4FCB-9F59-63A9547F347D}" type="presParOf" srcId="{73854A5F-8582-4F83-BF39-9CCEDC6762FC}" destId="{5DA59511-E593-4906-AF98-4FF72A0CFF37}" srcOrd="0" destOrd="0" presId="urn:microsoft.com/office/officeart/2005/8/layout/venn2"/>
    <dgm:cxn modelId="{283BA56B-2805-4CEF-9ECA-1E64E430EC34}" type="presParOf" srcId="{73854A5F-8582-4F83-BF39-9CCEDC6762FC}" destId="{EDE31A14-F02A-4920-804A-371E9A8E983F}" srcOrd="1" destOrd="0" presId="urn:microsoft.com/office/officeart/2005/8/layout/venn2"/>
    <dgm:cxn modelId="{4B0094F3-7A6F-4BC6-A05F-F5B388FEBF72}" type="presParOf" srcId="{46DE87EE-9A33-40D0-8E03-CFD3C137A94A}" destId="{C03F62BA-7C7C-4F5F-95E3-6BA463C263AE}" srcOrd="3" destOrd="0" presId="urn:microsoft.com/office/officeart/2005/8/layout/venn2"/>
    <dgm:cxn modelId="{3C64E907-44FA-4AA8-B2AE-F082AEC758CC}" type="presParOf" srcId="{C03F62BA-7C7C-4F5F-95E3-6BA463C263AE}" destId="{E10B81A8-19C5-4367-9A1B-2A0D66410F76}" srcOrd="0" destOrd="0" presId="urn:microsoft.com/office/officeart/2005/8/layout/venn2"/>
    <dgm:cxn modelId="{25A2F5FE-9636-468B-B5E2-5549E6AB1A38}" type="presParOf" srcId="{C03F62BA-7C7C-4F5F-95E3-6BA463C263AE}" destId="{597EB70B-33F1-4EA9-84DE-7CCD64DADAB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EE948B-D334-4AA7-98AB-779B1FEE39FF}" type="doc">
      <dgm:prSet loTypeId="urn:microsoft.com/office/officeart/2005/8/layout/matrix3" loCatId="matrix" qsTypeId="urn:microsoft.com/office/officeart/2005/8/quickstyle/simple1" qsCatId="simple" csTypeId="urn:microsoft.com/office/officeart/2005/8/colors/accent1_5" csCatId="accent1" phldr="1"/>
      <dgm:spPr/>
      <dgm:t>
        <a:bodyPr/>
        <a:lstStyle/>
        <a:p>
          <a:endParaRPr lang="en-US"/>
        </a:p>
      </dgm:t>
    </dgm:pt>
    <dgm:pt modelId="{290F5A70-C44A-4B52-92CE-26180C71C0C3}">
      <dgm:prSet phldrT="[Text]"/>
      <dgm:spPr/>
      <dgm:t>
        <a:bodyPr/>
        <a:lstStyle/>
        <a:p>
          <a:r>
            <a:rPr lang="en-US" dirty="0"/>
            <a:t>Spiritual</a:t>
          </a:r>
        </a:p>
      </dgm:t>
    </dgm:pt>
    <dgm:pt modelId="{AADFE34E-32D1-4825-BE00-F4B230412484}" type="parTrans" cxnId="{FC2D246E-8FDC-4D4A-8387-62FA4D2E0611}">
      <dgm:prSet/>
      <dgm:spPr/>
      <dgm:t>
        <a:bodyPr/>
        <a:lstStyle/>
        <a:p>
          <a:endParaRPr lang="en-US"/>
        </a:p>
      </dgm:t>
    </dgm:pt>
    <dgm:pt modelId="{943E6433-2441-4DCC-9B19-BC8B9E713996}" type="sibTrans" cxnId="{FC2D246E-8FDC-4D4A-8387-62FA4D2E0611}">
      <dgm:prSet/>
      <dgm:spPr/>
      <dgm:t>
        <a:bodyPr/>
        <a:lstStyle/>
        <a:p>
          <a:endParaRPr lang="en-US"/>
        </a:p>
      </dgm:t>
    </dgm:pt>
    <dgm:pt modelId="{B93E2E82-252A-48CD-A1D8-06B990939E6F}">
      <dgm:prSet phldrT="[Text]"/>
      <dgm:spPr/>
      <dgm:t>
        <a:bodyPr/>
        <a:lstStyle/>
        <a:p>
          <a:r>
            <a:rPr lang="en-US" dirty="0"/>
            <a:t>Physical</a:t>
          </a:r>
        </a:p>
      </dgm:t>
    </dgm:pt>
    <dgm:pt modelId="{17D2A218-DDF6-43D4-A8BA-98867FDDAA0C}" type="parTrans" cxnId="{465FC909-F113-4B06-897B-CC8164761565}">
      <dgm:prSet/>
      <dgm:spPr/>
      <dgm:t>
        <a:bodyPr/>
        <a:lstStyle/>
        <a:p>
          <a:endParaRPr lang="en-US"/>
        </a:p>
      </dgm:t>
    </dgm:pt>
    <dgm:pt modelId="{63B6290B-A5E6-437E-B6E7-8614FDE311A0}" type="sibTrans" cxnId="{465FC909-F113-4B06-897B-CC8164761565}">
      <dgm:prSet/>
      <dgm:spPr/>
      <dgm:t>
        <a:bodyPr/>
        <a:lstStyle/>
        <a:p>
          <a:endParaRPr lang="en-US"/>
        </a:p>
      </dgm:t>
    </dgm:pt>
    <dgm:pt modelId="{8727E899-11EE-48CD-A1B0-5F57E2AD77A4}">
      <dgm:prSet phldrT="[Text]"/>
      <dgm:spPr/>
      <dgm:t>
        <a:bodyPr/>
        <a:lstStyle/>
        <a:p>
          <a:r>
            <a:rPr lang="en-US" dirty="0"/>
            <a:t>Emotional</a:t>
          </a:r>
        </a:p>
      </dgm:t>
    </dgm:pt>
    <dgm:pt modelId="{9C75B0EF-CC0A-4CFA-B9D4-886D27C77F55}" type="parTrans" cxnId="{8E4D3A70-B70B-4774-8745-E4950E3C9056}">
      <dgm:prSet/>
      <dgm:spPr/>
      <dgm:t>
        <a:bodyPr/>
        <a:lstStyle/>
        <a:p>
          <a:endParaRPr lang="en-US"/>
        </a:p>
      </dgm:t>
    </dgm:pt>
    <dgm:pt modelId="{B6E75460-D4D7-4DDF-8CBA-DA2D8D6F1EE3}" type="sibTrans" cxnId="{8E4D3A70-B70B-4774-8745-E4950E3C9056}">
      <dgm:prSet/>
      <dgm:spPr/>
      <dgm:t>
        <a:bodyPr/>
        <a:lstStyle/>
        <a:p>
          <a:endParaRPr lang="en-US"/>
        </a:p>
      </dgm:t>
    </dgm:pt>
    <dgm:pt modelId="{ECC96F1C-78AA-4D30-8D28-89F49BC1C513}">
      <dgm:prSet phldrT="[Text]"/>
      <dgm:spPr/>
      <dgm:t>
        <a:bodyPr/>
        <a:lstStyle/>
        <a:p>
          <a:r>
            <a:rPr lang="en-US" dirty="0"/>
            <a:t>Intellectual</a:t>
          </a:r>
        </a:p>
      </dgm:t>
    </dgm:pt>
    <dgm:pt modelId="{06BA0BA5-ADA5-4363-9FF3-4F959571F5D5}" type="parTrans" cxnId="{05E7B3CE-87A0-4035-BFA1-52AB8392D593}">
      <dgm:prSet/>
      <dgm:spPr/>
      <dgm:t>
        <a:bodyPr/>
        <a:lstStyle/>
        <a:p>
          <a:endParaRPr lang="en-US"/>
        </a:p>
      </dgm:t>
    </dgm:pt>
    <dgm:pt modelId="{4D5FB8C7-4E2B-4776-BDBF-B505818DE24C}" type="sibTrans" cxnId="{05E7B3CE-87A0-4035-BFA1-52AB8392D593}">
      <dgm:prSet/>
      <dgm:spPr/>
      <dgm:t>
        <a:bodyPr/>
        <a:lstStyle/>
        <a:p>
          <a:endParaRPr lang="en-US"/>
        </a:p>
      </dgm:t>
    </dgm:pt>
    <dgm:pt modelId="{A4224FE7-9BBC-4062-865A-D43A140DF049}" type="pres">
      <dgm:prSet presAssocID="{91EE948B-D334-4AA7-98AB-779B1FEE39FF}" presName="matrix" presStyleCnt="0">
        <dgm:presLayoutVars>
          <dgm:chMax val="1"/>
          <dgm:dir/>
          <dgm:resizeHandles val="exact"/>
        </dgm:presLayoutVars>
      </dgm:prSet>
      <dgm:spPr/>
    </dgm:pt>
    <dgm:pt modelId="{BE8F9D25-FBB2-4901-A05F-27F55857791A}" type="pres">
      <dgm:prSet presAssocID="{91EE948B-D334-4AA7-98AB-779B1FEE39FF}" presName="diamond" presStyleLbl="bgShp" presStyleIdx="0" presStyleCnt="1"/>
      <dgm:spPr/>
    </dgm:pt>
    <dgm:pt modelId="{ABBAF0FA-4E57-420B-8BD9-D4A166110C32}" type="pres">
      <dgm:prSet presAssocID="{91EE948B-D334-4AA7-98AB-779B1FEE39FF}" presName="quad1" presStyleLbl="node1" presStyleIdx="0" presStyleCnt="4">
        <dgm:presLayoutVars>
          <dgm:chMax val="0"/>
          <dgm:chPref val="0"/>
          <dgm:bulletEnabled val="1"/>
        </dgm:presLayoutVars>
      </dgm:prSet>
      <dgm:spPr/>
    </dgm:pt>
    <dgm:pt modelId="{A4FA82A8-1178-4F4C-ACFA-3EEEA883F03E}" type="pres">
      <dgm:prSet presAssocID="{91EE948B-D334-4AA7-98AB-779B1FEE39FF}" presName="quad2" presStyleLbl="node1" presStyleIdx="1" presStyleCnt="4">
        <dgm:presLayoutVars>
          <dgm:chMax val="0"/>
          <dgm:chPref val="0"/>
          <dgm:bulletEnabled val="1"/>
        </dgm:presLayoutVars>
      </dgm:prSet>
      <dgm:spPr/>
    </dgm:pt>
    <dgm:pt modelId="{2A9610F8-779E-4E38-A399-2736776CD4D9}" type="pres">
      <dgm:prSet presAssocID="{91EE948B-D334-4AA7-98AB-779B1FEE39FF}" presName="quad3" presStyleLbl="node1" presStyleIdx="2" presStyleCnt="4">
        <dgm:presLayoutVars>
          <dgm:chMax val="0"/>
          <dgm:chPref val="0"/>
          <dgm:bulletEnabled val="1"/>
        </dgm:presLayoutVars>
      </dgm:prSet>
      <dgm:spPr/>
    </dgm:pt>
    <dgm:pt modelId="{FC7DD138-A8DD-4267-9F2D-48932B0903EF}" type="pres">
      <dgm:prSet presAssocID="{91EE948B-D334-4AA7-98AB-779B1FEE39FF}" presName="quad4" presStyleLbl="node1" presStyleIdx="3" presStyleCnt="4">
        <dgm:presLayoutVars>
          <dgm:chMax val="0"/>
          <dgm:chPref val="0"/>
          <dgm:bulletEnabled val="1"/>
        </dgm:presLayoutVars>
      </dgm:prSet>
      <dgm:spPr/>
    </dgm:pt>
  </dgm:ptLst>
  <dgm:cxnLst>
    <dgm:cxn modelId="{B9C6E4D0-F142-4454-BB50-0B954E3CCEFD}" type="presOf" srcId="{290F5A70-C44A-4B52-92CE-26180C71C0C3}" destId="{ABBAF0FA-4E57-420B-8BD9-D4A166110C32}" srcOrd="0" destOrd="0" presId="urn:microsoft.com/office/officeart/2005/8/layout/matrix3"/>
    <dgm:cxn modelId="{FC2D246E-8FDC-4D4A-8387-62FA4D2E0611}" srcId="{91EE948B-D334-4AA7-98AB-779B1FEE39FF}" destId="{290F5A70-C44A-4B52-92CE-26180C71C0C3}" srcOrd="0" destOrd="0" parTransId="{AADFE34E-32D1-4825-BE00-F4B230412484}" sibTransId="{943E6433-2441-4DCC-9B19-BC8B9E713996}"/>
    <dgm:cxn modelId="{8E4D3A70-B70B-4774-8745-E4950E3C9056}" srcId="{91EE948B-D334-4AA7-98AB-779B1FEE39FF}" destId="{8727E899-11EE-48CD-A1B0-5F57E2AD77A4}" srcOrd="2" destOrd="0" parTransId="{9C75B0EF-CC0A-4CFA-B9D4-886D27C77F55}" sibTransId="{B6E75460-D4D7-4DDF-8CBA-DA2D8D6F1EE3}"/>
    <dgm:cxn modelId="{81310744-F84A-4C3C-B88E-E43C8BA3E651}" type="presOf" srcId="{8727E899-11EE-48CD-A1B0-5F57E2AD77A4}" destId="{2A9610F8-779E-4E38-A399-2736776CD4D9}" srcOrd="0" destOrd="0" presId="urn:microsoft.com/office/officeart/2005/8/layout/matrix3"/>
    <dgm:cxn modelId="{E72B25D8-F7BB-4568-B45E-86F9C7AD355A}" type="presOf" srcId="{ECC96F1C-78AA-4D30-8D28-89F49BC1C513}" destId="{FC7DD138-A8DD-4267-9F2D-48932B0903EF}" srcOrd="0" destOrd="0" presId="urn:microsoft.com/office/officeart/2005/8/layout/matrix3"/>
    <dgm:cxn modelId="{CB8DAA0A-4739-4818-8F5D-D86925FF5D3E}" type="presOf" srcId="{91EE948B-D334-4AA7-98AB-779B1FEE39FF}" destId="{A4224FE7-9BBC-4062-865A-D43A140DF049}" srcOrd="0" destOrd="0" presId="urn:microsoft.com/office/officeart/2005/8/layout/matrix3"/>
    <dgm:cxn modelId="{465FC909-F113-4B06-897B-CC8164761565}" srcId="{91EE948B-D334-4AA7-98AB-779B1FEE39FF}" destId="{B93E2E82-252A-48CD-A1D8-06B990939E6F}" srcOrd="1" destOrd="0" parTransId="{17D2A218-DDF6-43D4-A8BA-98867FDDAA0C}" sibTransId="{63B6290B-A5E6-437E-B6E7-8614FDE311A0}"/>
    <dgm:cxn modelId="{05E7B3CE-87A0-4035-BFA1-52AB8392D593}" srcId="{91EE948B-D334-4AA7-98AB-779B1FEE39FF}" destId="{ECC96F1C-78AA-4D30-8D28-89F49BC1C513}" srcOrd="3" destOrd="0" parTransId="{06BA0BA5-ADA5-4363-9FF3-4F959571F5D5}" sibTransId="{4D5FB8C7-4E2B-4776-BDBF-B505818DE24C}"/>
    <dgm:cxn modelId="{90DE3957-673B-417D-A862-5B20D19257FD}" type="presOf" srcId="{B93E2E82-252A-48CD-A1D8-06B990939E6F}" destId="{A4FA82A8-1178-4F4C-ACFA-3EEEA883F03E}" srcOrd="0" destOrd="0" presId="urn:microsoft.com/office/officeart/2005/8/layout/matrix3"/>
    <dgm:cxn modelId="{602EF1E5-DA1F-4F25-9F52-335C0A8CBD5A}" type="presParOf" srcId="{A4224FE7-9BBC-4062-865A-D43A140DF049}" destId="{BE8F9D25-FBB2-4901-A05F-27F55857791A}" srcOrd="0" destOrd="0" presId="urn:microsoft.com/office/officeart/2005/8/layout/matrix3"/>
    <dgm:cxn modelId="{9E65764E-F67D-45E1-AD59-D2D43BA5EE44}" type="presParOf" srcId="{A4224FE7-9BBC-4062-865A-D43A140DF049}" destId="{ABBAF0FA-4E57-420B-8BD9-D4A166110C32}" srcOrd="1" destOrd="0" presId="urn:microsoft.com/office/officeart/2005/8/layout/matrix3"/>
    <dgm:cxn modelId="{71C6D7BF-C0C5-4747-9673-A9FD7CDF5368}" type="presParOf" srcId="{A4224FE7-9BBC-4062-865A-D43A140DF049}" destId="{A4FA82A8-1178-4F4C-ACFA-3EEEA883F03E}" srcOrd="2" destOrd="0" presId="urn:microsoft.com/office/officeart/2005/8/layout/matrix3"/>
    <dgm:cxn modelId="{F1842C26-CFD2-4D43-9B17-6DC909DC7D0A}" type="presParOf" srcId="{A4224FE7-9BBC-4062-865A-D43A140DF049}" destId="{2A9610F8-779E-4E38-A399-2736776CD4D9}" srcOrd="3" destOrd="0" presId="urn:microsoft.com/office/officeart/2005/8/layout/matrix3"/>
    <dgm:cxn modelId="{D8CC07FB-DCFD-48A6-B0FE-08640B9C3386}" type="presParOf" srcId="{A4224FE7-9BBC-4062-865A-D43A140DF049}" destId="{FC7DD138-A8DD-4267-9F2D-48932B0903E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110F5-D257-45FB-A246-71F72B59AC86}">
      <dsp:nvSpPr>
        <dsp:cNvPr id="0" name=""/>
        <dsp:cNvSpPr/>
      </dsp:nvSpPr>
      <dsp:spPr>
        <a:xfrm>
          <a:off x="700809" y="326576"/>
          <a:ext cx="3429082" cy="3429082"/>
        </a:xfrm>
        <a:prstGeom prst="pie">
          <a:avLst>
            <a:gd name="adj1" fmla="val 16200000"/>
            <a:gd name="adj2" fmla="val 1800000"/>
          </a:avLst>
        </a:prstGeom>
        <a:solidFill>
          <a:schemeClr val="accent3">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Mind</a:t>
          </a:r>
        </a:p>
      </dsp:txBody>
      <dsp:txXfrm>
        <a:off x="2565169" y="959323"/>
        <a:ext cx="1163438" cy="1143027"/>
      </dsp:txXfrm>
    </dsp:sp>
    <dsp:sp modelId="{51647B6E-0CF1-4FBB-BFA4-2A5A6D9DEA60}">
      <dsp:nvSpPr>
        <dsp:cNvPr id="0" name=""/>
        <dsp:cNvSpPr/>
      </dsp:nvSpPr>
      <dsp:spPr>
        <a:xfrm>
          <a:off x="519590" y="377607"/>
          <a:ext cx="3429082" cy="3429082"/>
        </a:xfrm>
        <a:prstGeom prst="pie">
          <a:avLst>
            <a:gd name="adj1" fmla="val 1800000"/>
            <a:gd name="adj2" fmla="val 9000000"/>
          </a:avLst>
        </a:prstGeom>
        <a:solidFill>
          <a:schemeClr val="accent3">
            <a:hueOff val="849728"/>
            <a:satOff val="966"/>
            <a:lumOff val="304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Body</a:t>
          </a:r>
        </a:p>
      </dsp:txBody>
      <dsp:txXfrm>
        <a:off x="1458506" y="2541195"/>
        <a:ext cx="1551251" cy="1061382"/>
      </dsp:txXfrm>
    </dsp:sp>
    <dsp:sp modelId="{80C52D61-D223-465E-AD7A-69753022F811}">
      <dsp:nvSpPr>
        <dsp:cNvPr id="0" name=""/>
        <dsp:cNvSpPr/>
      </dsp:nvSpPr>
      <dsp:spPr>
        <a:xfrm>
          <a:off x="519590" y="377607"/>
          <a:ext cx="3429082" cy="3429082"/>
        </a:xfrm>
        <a:prstGeom prst="pie">
          <a:avLst>
            <a:gd name="adj1" fmla="val 9000000"/>
            <a:gd name="adj2" fmla="val 16200000"/>
          </a:avLst>
        </a:prstGeom>
        <a:solidFill>
          <a:schemeClr val="accent3">
            <a:hueOff val="1699455"/>
            <a:satOff val="1932"/>
            <a:lumOff val="608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Spirit</a:t>
          </a:r>
        </a:p>
      </dsp:txBody>
      <dsp:txXfrm>
        <a:off x="886992" y="1051177"/>
        <a:ext cx="1163438" cy="1143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E18F0-06C2-4190-9482-A9F193B9766B}">
      <dsp:nvSpPr>
        <dsp:cNvPr id="0" name=""/>
        <dsp:cNvSpPr/>
      </dsp:nvSpPr>
      <dsp:spPr>
        <a:xfrm>
          <a:off x="598363" y="238886"/>
          <a:ext cx="4039971" cy="3648456"/>
        </a:xfrm>
        <a:prstGeom prst="pie">
          <a:avLst>
            <a:gd name="adj1" fmla="val 16200000"/>
            <a:gd name="adj2" fmla="val 1800000"/>
          </a:avLst>
        </a:prstGeom>
        <a:solidFill>
          <a:schemeClr val="accent3">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t>Ayurvedic</a:t>
          </a:r>
          <a:endParaRPr lang="en-US" sz="2200" kern="1200" dirty="0"/>
        </a:p>
      </dsp:txBody>
      <dsp:txXfrm>
        <a:off x="2794857" y="912113"/>
        <a:ext cx="1370704" cy="1216152"/>
      </dsp:txXfrm>
    </dsp:sp>
    <dsp:sp modelId="{26658DA3-FD80-485E-94DF-DD18EAE803B8}">
      <dsp:nvSpPr>
        <dsp:cNvPr id="0" name=""/>
        <dsp:cNvSpPr/>
      </dsp:nvSpPr>
      <dsp:spPr>
        <a:xfrm>
          <a:off x="215411" y="85421"/>
          <a:ext cx="4429736" cy="4172556"/>
        </a:xfrm>
        <a:prstGeom prst="pie">
          <a:avLst>
            <a:gd name="adj1" fmla="val 1800000"/>
            <a:gd name="adj2" fmla="val 9000000"/>
          </a:avLst>
        </a:prstGeom>
        <a:solidFill>
          <a:schemeClr val="accent3">
            <a:hueOff val="849728"/>
            <a:satOff val="966"/>
            <a:lumOff val="304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Homeopathy</a:t>
          </a:r>
        </a:p>
      </dsp:txBody>
      <dsp:txXfrm>
        <a:off x="1428315" y="2718106"/>
        <a:ext cx="2003928" cy="1291505"/>
      </dsp:txXfrm>
    </dsp:sp>
    <dsp:sp modelId="{22F2ED1E-A4AA-49FB-AB5F-B0849E72D7D2}">
      <dsp:nvSpPr>
        <dsp:cNvPr id="0" name=""/>
        <dsp:cNvSpPr/>
      </dsp:nvSpPr>
      <dsp:spPr>
        <a:xfrm>
          <a:off x="180167" y="296338"/>
          <a:ext cx="4500224" cy="3750722"/>
        </a:xfrm>
        <a:prstGeom prst="pie">
          <a:avLst>
            <a:gd name="adj1" fmla="val 9000000"/>
            <a:gd name="adj2" fmla="val 16200000"/>
          </a:avLst>
        </a:prstGeom>
        <a:solidFill>
          <a:schemeClr val="accent3">
            <a:hueOff val="1699455"/>
            <a:satOff val="1932"/>
            <a:lumOff val="608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Naturopathy</a:t>
          </a:r>
        </a:p>
      </dsp:txBody>
      <dsp:txXfrm>
        <a:off x="662334" y="1033087"/>
        <a:ext cx="1526861" cy="1250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F9D25-FBB2-4901-A05F-27F55857791A}">
      <dsp:nvSpPr>
        <dsp:cNvPr id="0" name=""/>
        <dsp:cNvSpPr/>
      </dsp:nvSpPr>
      <dsp:spPr>
        <a:xfrm>
          <a:off x="228600" y="0"/>
          <a:ext cx="4191000" cy="4191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AF0FA-4E57-420B-8BD9-D4A166110C32}">
      <dsp:nvSpPr>
        <dsp:cNvPr id="0" name=""/>
        <dsp:cNvSpPr/>
      </dsp:nvSpPr>
      <dsp:spPr>
        <a:xfrm>
          <a:off x="626745" y="398144"/>
          <a:ext cx="1634490" cy="1634490"/>
        </a:xfrm>
        <a:prstGeom prst="roundRect">
          <a:avLst/>
        </a:prstGeom>
        <a:solidFill>
          <a:schemeClr val="accent1">
            <a:alpha val="90000"/>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Spiritual</a:t>
          </a:r>
        </a:p>
      </dsp:txBody>
      <dsp:txXfrm>
        <a:off x="706534" y="477933"/>
        <a:ext cx="1474912" cy="1474912"/>
      </dsp:txXfrm>
    </dsp:sp>
    <dsp:sp modelId="{A4FA82A8-1178-4F4C-ACFA-3EEEA883F03E}">
      <dsp:nvSpPr>
        <dsp:cNvPr id="0" name=""/>
        <dsp:cNvSpPr/>
      </dsp:nvSpPr>
      <dsp:spPr>
        <a:xfrm>
          <a:off x="2386965" y="398144"/>
          <a:ext cx="1634490" cy="1634490"/>
        </a:xfrm>
        <a:prstGeom prst="roundRect">
          <a:avLst/>
        </a:prstGeom>
        <a:solidFill>
          <a:schemeClr val="accent1">
            <a:alpha val="90000"/>
            <a:hueOff val="0"/>
            <a:satOff val="0"/>
            <a:lumOff val="0"/>
            <a:alphaOff val="-13333"/>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Physical</a:t>
          </a:r>
        </a:p>
      </dsp:txBody>
      <dsp:txXfrm>
        <a:off x="2466754" y="477933"/>
        <a:ext cx="1474912" cy="1474912"/>
      </dsp:txXfrm>
    </dsp:sp>
    <dsp:sp modelId="{2A9610F8-779E-4E38-A399-2736776CD4D9}">
      <dsp:nvSpPr>
        <dsp:cNvPr id="0" name=""/>
        <dsp:cNvSpPr/>
      </dsp:nvSpPr>
      <dsp:spPr>
        <a:xfrm>
          <a:off x="626745" y="2158365"/>
          <a:ext cx="1634490" cy="1634490"/>
        </a:xfrm>
        <a:prstGeom prst="roundRect">
          <a:avLst/>
        </a:prstGeom>
        <a:solidFill>
          <a:schemeClr val="accent1">
            <a:alpha val="90000"/>
            <a:hueOff val="0"/>
            <a:satOff val="0"/>
            <a:lumOff val="0"/>
            <a:alphaOff val="-26667"/>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Emotional</a:t>
          </a:r>
        </a:p>
      </dsp:txBody>
      <dsp:txXfrm>
        <a:off x="706534" y="2238154"/>
        <a:ext cx="1474912" cy="1474912"/>
      </dsp:txXfrm>
    </dsp:sp>
    <dsp:sp modelId="{FC7DD138-A8DD-4267-9F2D-48932B0903EF}">
      <dsp:nvSpPr>
        <dsp:cNvPr id="0" name=""/>
        <dsp:cNvSpPr/>
      </dsp:nvSpPr>
      <dsp:spPr>
        <a:xfrm>
          <a:off x="2386965" y="2158365"/>
          <a:ext cx="1634490" cy="1634490"/>
        </a:xfrm>
        <a:prstGeom prst="roundRect">
          <a:avLst/>
        </a:prstGeom>
        <a:solidFill>
          <a:schemeClr val="accent1">
            <a:alpha val="90000"/>
            <a:hueOff val="0"/>
            <a:satOff val="0"/>
            <a:lumOff val="0"/>
            <a:alphaOff val="-4000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Intellectual</a:t>
          </a:r>
        </a:p>
      </dsp:txBody>
      <dsp:txXfrm>
        <a:off x="2466754" y="2238154"/>
        <a:ext cx="1474912" cy="14749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32067-3F2E-46B4-94D8-77B5FA8FE794}">
      <dsp:nvSpPr>
        <dsp:cNvPr id="0" name=""/>
        <dsp:cNvSpPr/>
      </dsp:nvSpPr>
      <dsp:spPr>
        <a:xfrm>
          <a:off x="1738841" y="0"/>
          <a:ext cx="4648200" cy="464820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Community</a:t>
          </a:r>
        </a:p>
      </dsp:txBody>
      <dsp:txXfrm>
        <a:off x="3413123" y="232409"/>
        <a:ext cx="1299636" cy="697230"/>
      </dsp:txXfrm>
    </dsp:sp>
    <dsp:sp modelId="{D7C244F8-9584-41A0-8175-137454433061}">
      <dsp:nvSpPr>
        <dsp:cNvPr id="0" name=""/>
        <dsp:cNvSpPr/>
      </dsp:nvSpPr>
      <dsp:spPr>
        <a:xfrm>
          <a:off x="2203661" y="929639"/>
          <a:ext cx="3718560" cy="371856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Students</a:t>
          </a:r>
        </a:p>
      </dsp:txBody>
      <dsp:txXfrm>
        <a:off x="3413123" y="1152753"/>
        <a:ext cx="1299636" cy="669340"/>
      </dsp:txXfrm>
    </dsp:sp>
    <dsp:sp modelId="{5DA59511-E593-4906-AF98-4FF72A0CFF37}">
      <dsp:nvSpPr>
        <dsp:cNvPr id="0" name=""/>
        <dsp:cNvSpPr/>
      </dsp:nvSpPr>
      <dsp:spPr>
        <a:xfrm>
          <a:off x="2668481" y="1859279"/>
          <a:ext cx="2788920" cy="278892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Family</a:t>
          </a:r>
        </a:p>
      </dsp:txBody>
      <dsp:txXfrm>
        <a:off x="3413123" y="2068449"/>
        <a:ext cx="1299636" cy="627507"/>
      </dsp:txXfrm>
    </dsp:sp>
    <dsp:sp modelId="{E10B81A8-19C5-4367-9A1B-2A0D66410F76}">
      <dsp:nvSpPr>
        <dsp:cNvPr id="0" name=""/>
        <dsp:cNvSpPr/>
      </dsp:nvSpPr>
      <dsp:spPr>
        <a:xfrm>
          <a:off x="3133301" y="2788920"/>
          <a:ext cx="1859280" cy="185928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Self</a:t>
          </a:r>
        </a:p>
      </dsp:txBody>
      <dsp:txXfrm>
        <a:off x="3405586" y="3253739"/>
        <a:ext cx="1314709" cy="929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F9D25-FBB2-4901-A05F-27F55857791A}">
      <dsp:nvSpPr>
        <dsp:cNvPr id="0" name=""/>
        <dsp:cNvSpPr/>
      </dsp:nvSpPr>
      <dsp:spPr>
        <a:xfrm>
          <a:off x="228600" y="0"/>
          <a:ext cx="4191000" cy="4191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AF0FA-4E57-420B-8BD9-D4A166110C32}">
      <dsp:nvSpPr>
        <dsp:cNvPr id="0" name=""/>
        <dsp:cNvSpPr/>
      </dsp:nvSpPr>
      <dsp:spPr>
        <a:xfrm>
          <a:off x="626745" y="398144"/>
          <a:ext cx="1634490" cy="1634490"/>
        </a:xfrm>
        <a:prstGeom prst="roundRect">
          <a:avLst/>
        </a:prstGeom>
        <a:solidFill>
          <a:schemeClr val="accent1">
            <a:alpha val="90000"/>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Spiritual</a:t>
          </a:r>
        </a:p>
      </dsp:txBody>
      <dsp:txXfrm>
        <a:off x="706534" y="477933"/>
        <a:ext cx="1474912" cy="1474912"/>
      </dsp:txXfrm>
    </dsp:sp>
    <dsp:sp modelId="{A4FA82A8-1178-4F4C-ACFA-3EEEA883F03E}">
      <dsp:nvSpPr>
        <dsp:cNvPr id="0" name=""/>
        <dsp:cNvSpPr/>
      </dsp:nvSpPr>
      <dsp:spPr>
        <a:xfrm>
          <a:off x="2386965" y="398144"/>
          <a:ext cx="1634490" cy="1634490"/>
        </a:xfrm>
        <a:prstGeom prst="roundRect">
          <a:avLst/>
        </a:prstGeom>
        <a:solidFill>
          <a:schemeClr val="accent1">
            <a:alpha val="90000"/>
            <a:hueOff val="0"/>
            <a:satOff val="0"/>
            <a:lumOff val="0"/>
            <a:alphaOff val="-13333"/>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Physical</a:t>
          </a:r>
        </a:p>
      </dsp:txBody>
      <dsp:txXfrm>
        <a:off x="2466754" y="477933"/>
        <a:ext cx="1474912" cy="1474912"/>
      </dsp:txXfrm>
    </dsp:sp>
    <dsp:sp modelId="{2A9610F8-779E-4E38-A399-2736776CD4D9}">
      <dsp:nvSpPr>
        <dsp:cNvPr id="0" name=""/>
        <dsp:cNvSpPr/>
      </dsp:nvSpPr>
      <dsp:spPr>
        <a:xfrm>
          <a:off x="626745" y="2158365"/>
          <a:ext cx="1634490" cy="1634490"/>
        </a:xfrm>
        <a:prstGeom prst="roundRect">
          <a:avLst/>
        </a:prstGeom>
        <a:solidFill>
          <a:schemeClr val="accent1">
            <a:alpha val="90000"/>
            <a:hueOff val="0"/>
            <a:satOff val="0"/>
            <a:lumOff val="0"/>
            <a:alphaOff val="-26667"/>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Emotional</a:t>
          </a:r>
        </a:p>
      </dsp:txBody>
      <dsp:txXfrm>
        <a:off x="706534" y="2238154"/>
        <a:ext cx="1474912" cy="1474912"/>
      </dsp:txXfrm>
    </dsp:sp>
    <dsp:sp modelId="{FC7DD138-A8DD-4267-9F2D-48932B0903EF}">
      <dsp:nvSpPr>
        <dsp:cNvPr id="0" name=""/>
        <dsp:cNvSpPr/>
      </dsp:nvSpPr>
      <dsp:spPr>
        <a:xfrm>
          <a:off x="2386965" y="2158365"/>
          <a:ext cx="1634490" cy="1634490"/>
        </a:xfrm>
        <a:prstGeom prst="roundRect">
          <a:avLst/>
        </a:prstGeom>
        <a:solidFill>
          <a:schemeClr val="accent1">
            <a:alpha val="90000"/>
            <a:hueOff val="0"/>
            <a:satOff val="0"/>
            <a:lumOff val="0"/>
            <a:alphaOff val="-4000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Intellectual</a:t>
          </a:r>
        </a:p>
      </dsp:txBody>
      <dsp:txXfrm>
        <a:off x="2466754" y="2238154"/>
        <a:ext cx="1474912" cy="14749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 y="0"/>
            <a:ext cx="12191998"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8" name="Round Single Corner Rectangle 7"/>
          <p:cNvSpPr/>
          <p:nvPr/>
        </p:nvSpPr>
        <p:spPr bwMode="ltGray">
          <a:xfrm rot="10800000" flipH="1" flipV="1">
            <a:off x="6928563" y="228598"/>
            <a:ext cx="5036366"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9" name="Rectangle 8"/>
          <p:cNvSpPr/>
          <p:nvPr/>
        </p:nvSpPr>
        <p:spPr>
          <a:xfrm>
            <a:off x="0" y="4"/>
            <a:ext cx="6928560"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0" name="Rectangle 9"/>
          <p:cNvSpPr/>
          <p:nvPr/>
        </p:nvSpPr>
        <p:spPr>
          <a:xfrm>
            <a:off x="0" y="6172200"/>
            <a:ext cx="12192127"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2" name="Title 1"/>
          <p:cNvSpPr>
            <a:spLocks noGrp="1"/>
          </p:cNvSpPr>
          <p:nvPr>
            <p:ph type="ctrTitle"/>
          </p:nvPr>
        </p:nvSpPr>
        <p:spPr>
          <a:xfrm>
            <a:off x="608171" y="1703718"/>
            <a:ext cx="5792709"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7086860" y="3429000"/>
            <a:ext cx="4573191"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4/14/2017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69287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7" name="Rectangle 16"/>
          <p:cNvSpPr/>
          <p:nvPr/>
        </p:nvSpPr>
        <p:spPr>
          <a:xfrm>
            <a:off x="0" y="0"/>
            <a:ext cx="12192127"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18" name="Rectangle 17"/>
          <p:cNvSpPr/>
          <p:nvPr/>
        </p:nvSpPr>
        <p:spPr>
          <a:xfrm>
            <a:off x="7467958" y="4"/>
            <a:ext cx="472404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7885205" y="234351"/>
            <a:ext cx="3774846"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en-US"/>
              <a:t>Click to edit Master title style</a:t>
            </a:r>
            <a:endParaRPr/>
          </a:p>
        </p:txBody>
      </p:sp>
      <p:sp>
        <p:nvSpPr>
          <p:cNvPr id="4" name="Text Placeholder 3"/>
          <p:cNvSpPr>
            <a:spLocks noGrp="1"/>
          </p:cNvSpPr>
          <p:nvPr>
            <p:ph type="body" sz="half" idx="2"/>
          </p:nvPr>
        </p:nvSpPr>
        <p:spPr>
          <a:xfrm>
            <a:off x="7874987" y="5029200"/>
            <a:ext cx="3783571"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0" name="Rectangle 19"/>
          <p:cNvSpPr/>
          <p:nvPr/>
        </p:nvSpPr>
        <p:spPr>
          <a:xfrm>
            <a:off x="0" y="6172200"/>
            <a:ext cx="12192127"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5" name="Date Placeholder 4"/>
          <p:cNvSpPr>
            <a:spLocks noGrp="1"/>
          </p:cNvSpPr>
          <p:nvPr>
            <p:ph type="dt" sz="half" idx="10"/>
          </p:nvPr>
        </p:nvSpPr>
        <p:spPr/>
        <p:txBody>
          <a:bodyPr/>
          <a:lstStyle/>
          <a:p>
            <a:fld id="{749F4917-CE56-4645-8050-1555FA0B180B}" type="datetimeFigureOut">
              <a:rPr lang="en-US"/>
              <a:pPr/>
              <a:t>4/14/2017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524DA2-3CE4-45BB-9F6F-628A0CFBDBF9}" type="slidenum">
              <a:rPr/>
              <a:pPr/>
              <a:t>‹#›</a:t>
            </a:fld>
            <a:endParaRPr/>
          </a:p>
        </p:txBody>
      </p:sp>
      <p:sp>
        <p:nvSpPr>
          <p:cNvPr id="21" name="Round Single Corner Rectangle 20"/>
          <p:cNvSpPr/>
          <p:nvPr/>
        </p:nvSpPr>
        <p:spPr bwMode="ltGray">
          <a:xfrm rot="10800000" flipV="1">
            <a:off x="227072" y="234352"/>
            <a:ext cx="7240885"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3" name="Picture Placeholder 2"/>
          <p:cNvSpPr>
            <a:spLocks noGrp="1"/>
          </p:cNvSpPr>
          <p:nvPr>
            <p:ph type="pic" idx="1"/>
          </p:nvPr>
        </p:nvSpPr>
        <p:spPr>
          <a:xfrm flipH="1">
            <a:off x="457318" y="465284"/>
            <a:ext cx="6781981"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424366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4/14/2017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90288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94150" y="582614"/>
            <a:ext cx="8185694" cy="55895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4/14/2017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2" name="Vertical Title 1"/>
          <p:cNvSpPr>
            <a:spLocks noGrp="1"/>
          </p:cNvSpPr>
          <p:nvPr>
            <p:ph type="title" orient="vert"/>
          </p:nvPr>
        </p:nvSpPr>
        <p:spPr>
          <a:xfrm>
            <a:off x="9708503" y="582614"/>
            <a:ext cx="1951545" cy="5589587"/>
          </a:xfrm>
        </p:spPr>
        <p:txBody>
          <a:bodyPr vert="eaVert"/>
          <a:lstStyle/>
          <a:p>
            <a:r>
              <a:rPr lang="en-US"/>
              <a:t>Click to edit Master title style</a:t>
            </a:r>
            <a:endParaRPr/>
          </a:p>
        </p:txBody>
      </p:sp>
    </p:spTree>
    <p:extLst>
      <p:ext uri="{BB962C8B-B14F-4D97-AF65-F5344CB8AC3E}">
        <p14:creationId xmlns:p14="http://schemas.microsoft.com/office/powerpoint/2010/main" val="288335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4/14/2017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58321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1" name="Rectangle 10"/>
          <p:cNvSpPr/>
          <p:nvPr/>
        </p:nvSpPr>
        <p:spPr>
          <a:xfrm>
            <a:off x="0" y="0"/>
            <a:ext cx="12192127"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12" name="Rectangle 11"/>
          <p:cNvSpPr/>
          <p:nvPr/>
        </p:nvSpPr>
        <p:spPr>
          <a:xfrm>
            <a:off x="0" y="4"/>
            <a:ext cx="5181361"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3" name="Rectangle 12"/>
          <p:cNvSpPr/>
          <p:nvPr/>
        </p:nvSpPr>
        <p:spPr>
          <a:xfrm>
            <a:off x="0" y="6172200"/>
            <a:ext cx="12192127"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2" name="Title 1"/>
          <p:cNvSpPr>
            <a:spLocks noGrp="1"/>
          </p:cNvSpPr>
          <p:nvPr>
            <p:ph type="ctrTitle"/>
          </p:nvPr>
        </p:nvSpPr>
        <p:spPr>
          <a:xfrm>
            <a:off x="608172" y="914400"/>
            <a:ext cx="4192091"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597955" y="4953001"/>
            <a:ext cx="4202307"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4/14/2017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14" name="Picture Placeholder 4"/>
          <p:cNvSpPr>
            <a:spLocks noGrp="1"/>
          </p:cNvSpPr>
          <p:nvPr>
            <p:ph type="pic" sz="quarter" idx="13"/>
          </p:nvPr>
        </p:nvSpPr>
        <p:spPr>
          <a:xfrm>
            <a:off x="5181362" y="228600"/>
            <a:ext cx="6783567" cy="5715000"/>
          </a:xfrm>
          <a:prstGeom prst="round1Rect">
            <a:avLst>
              <a:gd name="adj" fmla="val 5636"/>
            </a:avLst>
          </a:prstGeom>
          <a:solidFill>
            <a:schemeClr val="bg2"/>
          </a:solidFill>
        </p:spPr>
        <p:txBody>
          <a:bodyPr tIns="91440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425588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2876"/>
            <a:ext cx="12192127"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9" name="Rectangle 8"/>
          <p:cNvSpPr/>
          <p:nvPr/>
        </p:nvSpPr>
        <p:spPr>
          <a:xfrm>
            <a:off x="7453085" y="0"/>
            <a:ext cx="4738915"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10" name="Round Single Corner Rectangle 9"/>
          <p:cNvSpPr/>
          <p:nvPr/>
        </p:nvSpPr>
        <p:spPr bwMode="ltGray">
          <a:xfrm rot="10800000" flipV="1">
            <a:off x="220030" y="234352"/>
            <a:ext cx="7239295"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11" name="Rectangle 10"/>
          <p:cNvSpPr/>
          <p:nvPr/>
        </p:nvSpPr>
        <p:spPr>
          <a:xfrm>
            <a:off x="0" y="6477000"/>
            <a:ext cx="12192127"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1294150" y="685800"/>
            <a:ext cx="5640270" cy="4191000"/>
          </a:xfrm>
        </p:spPr>
        <p:txBody>
          <a:bodyPr anchor="b">
            <a:no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294150" y="5029200"/>
            <a:ext cx="5640269"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a:pPr/>
              <a:t>4/14/2017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43825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4150" y="1981200"/>
            <a:ext cx="4649412"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39" y="1981200"/>
            <a:ext cx="4649414"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8E36636D-D922-432D-A958-524484B5923D}" type="datetimeFigureOut">
              <a:rPr lang="en-US"/>
              <a:pPr/>
              <a:t>4/14/2017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26559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4150" y="1981200"/>
            <a:ext cx="464636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4150" y="2819400"/>
            <a:ext cx="4646362"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90" y="1981200"/>
            <a:ext cx="4646362"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1490" y="2819400"/>
            <a:ext cx="4646362"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E36636D-D922-432D-A958-524484B5923D}" type="datetimeFigureOut">
              <a:rPr lang="en-US"/>
              <a:pPr/>
              <a:t>4/14/2017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45540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E36636D-D922-432D-A958-524484B5923D}" type="datetimeFigureOut">
              <a:rPr lang="en-US"/>
              <a:pPr/>
              <a:t>4/14/2017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85427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a:pPr/>
              <a:t>4/14/2017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955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6172200"/>
            <a:ext cx="12192127"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9" name="Rectangle 8"/>
          <p:cNvSpPr/>
          <p:nvPr/>
        </p:nvSpPr>
        <p:spPr>
          <a:xfrm>
            <a:off x="2" y="0"/>
            <a:ext cx="12192127"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10" name="Round Single Corner Rectangle 9"/>
          <p:cNvSpPr/>
          <p:nvPr/>
        </p:nvSpPr>
        <p:spPr bwMode="ltGray">
          <a:xfrm rot="10800000" flipH="1" flipV="1">
            <a:off x="4724044" y="234352"/>
            <a:ext cx="7239423"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11" name="Rectangle 10"/>
          <p:cNvSpPr/>
          <p:nvPr/>
        </p:nvSpPr>
        <p:spPr>
          <a:xfrm>
            <a:off x="1" y="1"/>
            <a:ext cx="472404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592352" y="234351"/>
            <a:ext cx="3774846"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4" name="Text Placeholder 3"/>
          <p:cNvSpPr>
            <a:spLocks noGrp="1"/>
          </p:cNvSpPr>
          <p:nvPr>
            <p:ph type="body" sz="half" idx="2"/>
          </p:nvPr>
        </p:nvSpPr>
        <p:spPr>
          <a:xfrm>
            <a:off x="582135" y="5029200"/>
            <a:ext cx="3783571"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a:pPr/>
              <a:t>4/14/2017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
        <p:nvSpPr>
          <p:cNvPr id="3" name="Content Placeholder 2"/>
          <p:cNvSpPr>
            <a:spLocks noGrp="1"/>
          </p:cNvSpPr>
          <p:nvPr>
            <p:ph idx="1"/>
          </p:nvPr>
        </p:nvSpPr>
        <p:spPr>
          <a:xfrm>
            <a:off x="4946427" y="465285"/>
            <a:ext cx="6788382"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42890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6477000"/>
            <a:ext cx="11963467"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9" name="Rectangle 8"/>
          <p:cNvSpPr/>
          <p:nvPr/>
        </p:nvSpPr>
        <p:spPr>
          <a:xfrm>
            <a:off x="11963468" y="6477000"/>
            <a:ext cx="228533"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7" name="Rectangle 6"/>
          <p:cNvSpPr/>
          <p:nvPr/>
        </p:nvSpPr>
        <p:spPr>
          <a:xfrm>
            <a:off x="2" y="0"/>
            <a:ext cx="12192000"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sz="1800"/>
          </a:p>
        </p:txBody>
      </p:sp>
      <p:sp>
        <p:nvSpPr>
          <p:cNvPr id="10" name="Round Single Corner Rectangle 9"/>
          <p:cNvSpPr/>
          <p:nvPr/>
        </p:nvSpPr>
        <p:spPr>
          <a:xfrm>
            <a:off x="0" y="228600"/>
            <a:ext cx="11964993"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Placeholder 1"/>
          <p:cNvSpPr>
            <a:spLocks noGrp="1"/>
          </p:cNvSpPr>
          <p:nvPr>
            <p:ph type="title"/>
          </p:nvPr>
        </p:nvSpPr>
        <p:spPr>
          <a:xfrm>
            <a:off x="1294150" y="563562"/>
            <a:ext cx="9603701" cy="1189038"/>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4150" y="1981200"/>
            <a:ext cx="9603703"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916134" y="6248400"/>
            <a:ext cx="1091743" cy="152400"/>
          </a:xfrm>
          <a:prstGeom prst="rect">
            <a:avLst/>
          </a:prstGeom>
        </p:spPr>
        <p:txBody>
          <a:bodyPr vert="horz" lIns="91440" tIns="45720" rIns="91440" bIns="45720" rtlCol="0" anchor="ctr"/>
          <a:lstStyle>
            <a:lvl1pPr algn="r">
              <a:defRPr sz="900">
                <a:solidFill>
                  <a:schemeClr val="tx1"/>
                </a:solidFill>
              </a:defRPr>
            </a:lvl1pPr>
          </a:lstStyle>
          <a:p>
            <a:fld id="{8E36636D-D922-432D-A958-524484B5923D}" type="datetimeFigureOut">
              <a:rPr lang="en-US"/>
              <a:pPr/>
              <a:t>4/14/2017</a:t>
            </a:fld>
            <a:endParaRPr/>
          </a:p>
        </p:txBody>
      </p:sp>
      <p:sp>
        <p:nvSpPr>
          <p:cNvPr id="5" name="Footer Placeholder 4"/>
          <p:cNvSpPr>
            <a:spLocks noGrp="1"/>
          </p:cNvSpPr>
          <p:nvPr>
            <p:ph type="ftr" sz="quarter" idx="3"/>
          </p:nvPr>
        </p:nvSpPr>
        <p:spPr>
          <a:xfrm>
            <a:off x="1294150" y="6248400"/>
            <a:ext cx="7469543" cy="152400"/>
          </a:xfrm>
          <a:prstGeom prst="rect">
            <a:avLst/>
          </a:prstGeom>
        </p:spPr>
        <p:txBody>
          <a:bodyPr vert="horz" lIns="91440" tIns="45720" rIns="91440" bIns="45720" rtlCol="0" anchor="ctr"/>
          <a:lstStyle>
            <a:lvl1pPr algn="l">
              <a:defRPr sz="900">
                <a:solidFill>
                  <a:schemeClr val="tx1"/>
                </a:solidFill>
              </a:defRPr>
            </a:lvl1pPr>
          </a:lstStyle>
          <a:p>
            <a:endParaRPr/>
          </a:p>
        </p:txBody>
      </p:sp>
      <p:sp>
        <p:nvSpPr>
          <p:cNvPr id="6" name="Slide Number Placeholder 5"/>
          <p:cNvSpPr>
            <a:spLocks noGrp="1"/>
          </p:cNvSpPr>
          <p:nvPr>
            <p:ph type="sldNum" sz="quarter" idx="4"/>
          </p:nvPr>
        </p:nvSpPr>
        <p:spPr>
          <a:xfrm>
            <a:off x="10135651" y="6248400"/>
            <a:ext cx="762201" cy="152400"/>
          </a:xfrm>
          <a:prstGeom prst="rect">
            <a:avLst/>
          </a:prstGeom>
        </p:spPr>
        <p:txBody>
          <a:bodyPr vert="horz" lIns="91440" tIns="45720" rIns="91440" bIns="45720" rtlCol="0" anchor="ctr"/>
          <a:lstStyle>
            <a:lvl1pPr algn="r">
              <a:defRPr sz="900">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1076594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hyperlink" Target="http://english.stackexchange.com/questions/139505/wholistic-vs-holistic"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hyperlink" Target="http://www.theguardian.com/technology/2014/sep/04/coding-school-computing-children-programming" TargetMode="Externa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2" y="2362200"/>
            <a:ext cx="4190999" cy="2438400"/>
          </a:xfrm>
        </p:spPr>
        <p:txBody>
          <a:bodyPr>
            <a:normAutofit/>
          </a:bodyPr>
          <a:lstStyle/>
          <a:p>
            <a:r>
              <a:rPr lang="en-US" dirty="0"/>
              <a:t>Don’t be the Crazy Chicken!</a:t>
            </a:r>
          </a:p>
        </p:txBody>
      </p:sp>
      <p:sp>
        <p:nvSpPr>
          <p:cNvPr id="3" name="Subtitle 2"/>
          <p:cNvSpPr>
            <a:spLocks noGrp="1"/>
          </p:cNvSpPr>
          <p:nvPr>
            <p:ph type="subTitle" idx="1"/>
          </p:nvPr>
        </p:nvSpPr>
        <p:spPr/>
        <p:txBody>
          <a:bodyPr/>
          <a:lstStyle/>
          <a:p>
            <a:r>
              <a:rPr lang="en-US" dirty="0"/>
              <a:t>Susan Labadi</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5181600" y="925687"/>
            <a:ext cx="6781800" cy="4522612"/>
          </a:xfrm>
        </p:spPr>
      </p:pic>
      <p:sp>
        <p:nvSpPr>
          <p:cNvPr id="4" name="TextBox 3"/>
          <p:cNvSpPr txBox="1"/>
          <p:nvPr/>
        </p:nvSpPr>
        <p:spPr>
          <a:xfrm>
            <a:off x="10445650" y="5245167"/>
            <a:ext cx="1492716" cy="203133"/>
          </a:xfrm>
          <a:prstGeom prst="rect">
            <a:avLst/>
          </a:prstGeom>
          <a:noFill/>
        </p:spPr>
        <p:txBody>
          <a:bodyPr wrap="none" rtlCol="0">
            <a:spAutoFit/>
          </a:bodyPr>
          <a:lstStyle/>
          <a:p>
            <a:pPr>
              <a:lnSpc>
                <a:spcPct val="90000"/>
              </a:lnSpc>
            </a:pPr>
            <a:r>
              <a:rPr lang="en-US" sz="800" kern="0" dirty="0">
                <a:solidFill>
                  <a:sysClr val="windowText" lastClr="000000"/>
                </a:solidFill>
              </a:rPr>
              <a:t>Photo credit: Flickr Rob Bixby</a:t>
            </a:r>
          </a:p>
        </p:txBody>
      </p:sp>
      <p:sp>
        <p:nvSpPr>
          <p:cNvPr id="6" name="TextBox 5"/>
          <p:cNvSpPr txBox="1"/>
          <p:nvPr/>
        </p:nvSpPr>
        <p:spPr>
          <a:xfrm>
            <a:off x="571500" y="607875"/>
            <a:ext cx="4419600" cy="978729"/>
          </a:xfrm>
          <a:prstGeom prst="rect">
            <a:avLst/>
          </a:prstGeom>
          <a:noFill/>
        </p:spPr>
        <p:txBody>
          <a:bodyPr wrap="square" rtlCol="0">
            <a:spAutoFit/>
          </a:bodyPr>
          <a:lstStyle/>
          <a:p>
            <a:pPr>
              <a:lnSpc>
                <a:spcPct val="90000"/>
              </a:lnSpc>
            </a:pPr>
            <a:r>
              <a:rPr lang="en-US" sz="3200" kern="0" dirty="0" err="1">
                <a:solidFill>
                  <a:schemeClr val="bg1"/>
                </a:solidFill>
              </a:rPr>
              <a:t>Wholistic</a:t>
            </a:r>
            <a:r>
              <a:rPr lang="en-US" sz="3200" kern="0" dirty="0">
                <a:solidFill>
                  <a:schemeClr val="bg1"/>
                </a:solidFill>
              </a:rPr>
              <a:t> Needs of the Teachers</a:t>
            </a:r>
          </a:p>
        </p:txBody>
      </p:sp>
      <p:sp>
        <p:nvSpPr>
          <p:cNvPr id="7" name="TextBox 6"/>
          <p:cNvSpPr txBox="1"/>
          <p:nvPr/>
        </p:nvSpPr>
        <p:spPr>
          <a:xfrm>
            <a:off x="1981200" y="1586604"/>
            <a:ext cx="1066800" cy="775597"/>
          </a:xfrm>
          <a:prstGeom prst="rect">
            <a:avLst/>
          </a:prstGeom>
          <a:noFill/>
        </p:spPr>
        <p:txBody>
          <a:bodyPr wrap="square" rtlCol="0">
            <a:spAutoFit/>
          </a:bodyPr>
          <a:lstStyle/>
          <a:p>
            <a:pPr>
              <a:lnSpc>
                <a:spcPct val="90000"/>
              </a:lnSpc>
            </a:pPr>
            <a:r>
              <a:rPr lang="en-US" sz="4800" b="1" kern="0" dirty="0">
                <a:solidFill>
                  <a:schemeClr val="bg1"/>
                </a:solidFill>
                <a:latin typeface="Jokerman LET" pitchFamily="2" charset="0"/>
              </a:rPr>
              <a:t>Or</a:t>
            </a:r>
          </a:p>
        </p:txBody>
      </p:sp>
    </p:spTree>
    <p:extLst>
      <p:ext uri="{BB962C8B-B14F-4D97-AF65-F5344CB8AC3E}">
        <p14:creationId xmlns:p14="http://schemas.microsoft.com/office/powerpoint/2010/main" val="219901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1800"/>
              </a:spcBef>
            </a:pPr>
            <a:br>
              <a:rPr lang="en-US" sz="2400" dirty="0">
                <a:solidFill>
                  <a:srgbClr val="404040"/>
                </a:solidFill>
                <a:effectLst/>
                <a:ea typeface="+mn-ea"/>
                <a:cs typeface="+mn-cs"/>
              </a:rPr>
            </a:br>
            <a:endParaRPr lang="en-US" dirty="0"/>
          </a:p>
        </p:txBody>
      </p:sp>
      <p:sp>
        <p:nvSpPr>
          <p:cNvPr id="4" name="Content Placeholder 3"/>
          <p:cNvSpPr>
            <a:spLocks noGrp="1"/>
          </p:cNvSpPr>
          <p:nvPr>
            <p:ph idx="1"/>
          </p:nvPr>
        </p:nvSpPr>
        <p:spPr>
          <a:xfrm>
            <a:off x="4724401" y="465285"/>
            <a:ext cx="7238999" cy="5249716"/>
          </a:xfrm>
        </p:spPr>
        <p:txBody>
          <a:bodyPr>
            <a:normAutofit lnSpcReduction="10000"/>
          </a:bodyPr>
          <a:lstStyle/>
          <a:p>
            <a:pPr marL="0" indent="0">
              <a:buNone/>
            </a:pPr>
            <a:r>
              <a:rPr lang="en-US" sz="2800" dirty="0">
                <a:solidFill>
                  <a:srgbClr val="404040"/>
                </a:solidFill>
              </a:rPr>
              <a:t>Accepting </a:t>
            </a:r>
            <a:r>
              <a:rPr lang="en-US" sz="2800" b="1" dirty="0">
                <a:solidFill>
                  <a:srgbClr val="F77819"/>
                </a:solidFill>
              </a:rPr>
              <a:t>our original role as slaves of Allah </a:t>
            </a:r>
            <a:r>
              <a:rPr lang="en-US" sz="2800" dirty="0">
                <a:solidFill>
                  <a:srgbClr val="404040"/>
                </a:solidFill>
              </a:rPr>
              <a:t>is fundamentally important to being a </a:t>
            </a:r>
            <a:r>
              <a:rPr lang="en-US" sz="2800" b="1" dirty="0">
                <a:solidFill>
                  <a:srgbClr val="F77819"/>
                </a:solidFill>
              </a:rPr>
              <a:t>healthy, productive citizen of the world</a:t>
            </a:r>
            <a:r>
              <a:rPr lang="en-US" sz="2800" dirty="0">
                <a:solidFill>
                  <a:srgbClr val="404040"/>
                </a:solidFill>
              </a:rPr>
              <a:t>.</a:t>
            </a:r>
          </a:p>
          <a:p>
            <a:pPr marL="0" indent="0">
              <a:buNone/>
            </a:pPr>
            <a:r>
              <a:rPr lang="en-US" sz="2800" dirty="0">
                <a:solidFill>
                  <a:srgbClr val="404040"/>
                </a:solidFill>
              </a:rPr>
              <a:t>Without this acceptance, </a:t>
            </a:r>
            <a:r>
              <a:rPr lang="en-US" sz="2800" b="1" dirty="0">
                <a:solidFill>
                  <a:srgbClr val="F77819"/>
                </a:solidFill>
              </a:rPr>
              <a:t>you risk selling yourself, your values, and your soul to a small or big business that simply wants to extract the most out of you regardless of the impact on your health, your family, and/or your society.</a:t>
            </a:r>
            <a:r>
              <a:rPr lang="en-US" sz="2800" dirty="0">
                <a:solidFill>
                  <a:srgbClr val="404040"/>
                </a:solidFill>
              </a:rPr>
              <a:t> </a:t>
            </a:r>
          </a:p>
          <a:p>
            <a:pPr marL="0" indent="0">
              <a:buNone/>
            </a:pPr>
            <a:r>
              <a:rPr lang="en-US" sz="2800" dirty="0">
                <a:solidFill>
                  <a:srgbClr val="404040"/>
                </a:solidFill>
              </a:rPr>
              <a:t>The more you think about this concept of </a:t>
            </a:r>
            <a:r>
              <a:rPr lang="en-US" sz="2800" b="1" dirty="0">
                <a:solidFill>
                  <a:srgbClr val="F77819"/>
                </a:solidFill>
              </a:rPr>
              <a:t>being a slave to Allah</a:t>
            </a:r>
            <a:r>
              <a:rPr lang="en-US" sz="2800" dirty="0">
                <a:solidFill>
                  <a:srgbClr val="404040"/>
                </a:solidFill>
              </a:rPr>
              <a:t> and its relationship to productivity, the more </a:t>
            </a:r>
            <a:r>
              <a:rPr lang="en-US" sz="2800" b="1" dirty="0">
                <a:solidFill>
                  <a:srgbClr val="F77819"/>
                </a:solidFill>
              </a:rPr>
              <a:t>you realize how crucial it is to living a truly productive life</a:t>
            </a:r>
            <a:r>
              <a:rPr lang="en-US" sz="2800" dirty="0">
                <a:solidFill>
                  <a:srgbClr val="404040"/>
                </a:solidFill>
              </a:rPr>
              <a:t>.</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838201"/>
            <a:ext cx="4722812" cy="1343025"/>
          </a:xfrm>
          <a:prstGeom prst="rect">
            <a:avLst/>
          </a:prstGeom>
        </p:spPr>
      </p:pic>
    </p:spTree>
    <p:extLst>
      <p:ext uri="{BB962C8B-B14F-4D97-AF65-F5344CB8AC3E}">
        <p14:creationId xmlns:p14="http://schemas.microsoft.com/office/powerpoint/2010/main" val="281017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7273" y="1339758"/>
            <a:ext cx="9787426" cy="769441"/>
          </a:xfrm>
          <a:prstGeom prst="rect">
            <a:avLst/>
          </a:prstGeom>
          <a:noFill/>
        </p:spPr>
        <p:txBody>
          <a:bodyPr wrap="square" rtlCol="0">
            <a:spAutoFit/>
          </a:bodyPr>
          <a:lstStyle/>
          <a:p>
            <a:r>
              <a:rPr lang="en-US" sz="4400" b="1" kern="0" dirty="0">
                <a:solidFill>
                  <a:schemeClr val="accent1">
                    <a:lumMod val="75000"/>
                  </a:schemeClr>
                </a:solidFill>
              </a:rPr>
              <a:t>Productivity = Focus x Energy x Time</a:t>
            </a:r>
            <a:endParaRPr lang="en-US" sz="4400" kern="0" dirty="0">
              <a:solidFill>
                <a:schemeClr val="accent1">
                  <a:lumMod val="75000"/>
                </a:schemeClr>
              </a:solidFill>
            </a:endParaRPr>
          </a:p>
        </p:txBody>
      </p:sp>
      <p:sp>
        <p:nvSpPr>
          <p:cNvPr id="3" name="TextBox 2"/>
          <p:cNvSpPr txBox="1"/>
          <p:nvPr/>
        </p:nvSpPr>
        <p:spPr>
          <a:xfrm>
            <a:off x="8153400" y="585823"/>
            <a:ext cx="4876800" cy="424732"/>
          </a:xfrm>
          <a:prstGeom prst="rect">
            <a:avLst/>
          </a:prstGeom>
          <a:noFill/>
        </p:spPr>
        <p:txBody>
          <a:bodyPr wrap="square" rtlCol="0">
            <a:spAutoFit/>
          </a:bodyPr>
          <a:lstStyle/>
          <a:p>
            <a:pPr>
              <a:lnSpc>
                <a:spcPct val="90000"/>
              </a:lnSpc>
            </a:pPr>
            <a:r>
              <a:rPr lang="en-US" sz="2400" kern="0" dirty="0">
                <a:solidFill>
                  <a:sysClr val="windowText" lastClr="000000"/>
                </a:solidFill>
              </a:rPr>
              <a:t>[</a:t>
            </a:r>
            <a:r>
              <a:rPr lang="en-US" sz="2400" kern="0" dirty="0">
                <a:solidFill>
                  <a:schemeClr val="accent1">
                    <a:lumMod val="75000"/>
                  </a:schemeClr>
                </a:solidFill>
              </a:rPr>
              <a:t>The Productive Muslim</a:t>
            </a:r>
            <a:r>
              <a:rPr lang="en-US" sz="2400" kern="0" dirty="0">
                <a:solidFill>
                  <a:sysClr val="windowText" lastClr="000000"/>
                </a:solidFill>
              </a:rPr>
              <a:t>]</a:t>
            </a:r>
            <a:endParaRPr lang="en-US" sz="2400" kern="0" dirty="0">
              <a:solidFill>
                <a:schemeClr val="accent1">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74" y="2895601"/>
            <a:ext cx="9829801" cy="3167539"/>
          </a:xfrm>
          <a:prstGeom prst="rect">
            <a:avLst/>
          </a:prstGeom>
        </p:spPr>
      </p:pic>
    </p:spTree>
    <p:extLst>
      <p:ext uri="{BB962C8B-B14F-4D97-AF65-F5344CB8AC3E}">
        <p14:creationId xmlns:p14="http://schemas.microsoft.com/office/powerpoint/2010/main" val="300816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95401" y="563562"/>
            <a:ext cx="9601200" cy="3551238"/>
          </a:xfrm>
        </p:spPr>
        <p:txBody>
          <a:bodyPr>
            <a:normAutofit fontScale="90000"/>
          </a:bodyPr>
          <a:lstStyle/>
          <a:p>
            <a:r>
              <a:rPr lang="en-US" dirty="0"/>
              <a:t>“God will find a way out for those who are mindful of him, and will provide for them from an unexpected source.” (65:2-3)</a:t>
            </a:r>
            <a:br>
              <a:rPr lang="en-US" dirty="0"/>
            </a:br>
            <a:br>
              <a:rPr lang="en-US" dirty="0"/>
            </a:br>
            <a:r>
              <a:rPr lang="en-US" dirty="0"/>
              <a:t>“If you are thankful, I will give you more.” (14:7)</a:t>
            </a:r>
            <a:br>
              <a:rPr lang="en-US" dirty="0"/>
            </a:b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3733801"/>
            <a:ext cx="9105901" cy="2713891"/>
          </a:xfrm>
          <a:prstGeom prst="rect">
            <a:avLst/>
          </a:prstGeom>
        </p:spPr>
      </p:pic>
      <p:sp>
        <p:nvSpPr>
          <p:cNvPr id="9" name="TextBox 8"/>
          <p:cNvSpPr txBox="1"/>
          <p:nvPr/>
        </p:nvSpPr>
        <p:spPr>
          <a:xfrm>
            <a:off x="8896351" y="6447691"/>
            <a:ext cx="2000250" cy="244682"/>
          </a:xfrm>
          <a:prstGeom prst="rect">
            <a:avLst/>
          </a:prstGeom>
          <a:noFill/>
        </p:spPr>
        <p:txBody>
          <a:bodyPr wrap="square" rtlCol="0">
            <a:spAutoFit/>
          </a:bodyPr>
          <a:lstStyle/>
          <a:p>
            <a:pPr>
              <a:lnSpc>
                <a:spcPct val="90000"/>
              </a:lnSpc>
            </a:pPr>
            <a:r>
              <a:rPr lang="en-US" sz="1100" kern="0" dirty="0">
                <a:solidFill>
                  <a:sysClr val="windowText" lastClr="000000"/>
                </a:solidFill>
              </a:rPr>
              <a:t>Photo credit: Flickr SNAP®</a:t>
            </a:r>
          </a:p>
        </p:txBody>
      </p:sp>
    </p:spTree>
    <p:extLst>
      <p:ext uri="{BB962C8B-B14F-4D97-AF65-F5344CB8AC3E}">
        <p14:creationId xmlns:p14="http://schemas.microsoft.com/office/powerpoint/2010/main" val="339515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28600"/>
            <a:ext cx="6629402" cy="6019800"/>
          </a:xfrm>
        </p:spPr>
        <p:txBody>
          <a:bodyPr/>
          <a:lstStyle/>
          <a:p>
            <a:r>
              <a:rPr lang="en-US" sz="2800" b="1" dirty="0">
                <a:solidFill>
                  <a:schemeClr val="accent1">
                    <a:lumMod val="75000"/>
                  </a:schemeClr>
                </a:solidFill>
              </a:rPr>
              <a:t>Barakah</a:t>
            </a:r>
            <a:r>
              <a:rPr lang="en-US" sz="2800" dirty="0"/>
              <a:t> as related to a spiritual motivation and the divinely gifted </a:t>
            </a:r>
            <a:r>
              <a:rPr lang="en-US" sz="2800" b="1" dirty="0">
                <a:solidFill>
                  <a:schemeClr val="accent1">
                    <a:lumMod val="75000"/>
                  </a:schemeClr>
                </a:solidFill>
              </a:rPr>
              <a:t>energy </a:t>
            </a:r>
            <a:r>
              <a:rPr lang="en-US" sz="2800" dirty="0"/>
              <a:t>to accomplish things.</a:t>
            </a:r>
            <a:br>
              <a:rPr lang="en-US" sz="2800" dirty="0"/>
            </a:br>
            <a:br>
              <a:rPr lang="en-US" sz="2800" dirty="0"/>
            </a:br>
            <a:r>
              <a:rPr lang="en-US" sz="2800" dirty="0"/>
              <a:t>We know that all </a:t>
            </a:r>
            <a:r>
              <a:rPr lang="en-US" sz="2800" b="1" dirty="0">
                <a:solidFill>
                  <a:schemeClr val="accent1">
                    <a:lumMod val="75000"/>
                  </a:schemeClr>
                </a:solidFill>
              </a:rPr>
              <a:t>energy</a:t>
            </a:r>
            <a:r>
              <a:rPr lang="en-US" sz="2800" dirty="0"/>
              <a:t> comes from The Divine; and when we acknowledge this and </a:t>
            </a:r>
            <a:r>
              <a:rPr lang="en-US" sz="2800" b="1" dirty="0">
                <a:solidFill>
                  <a:schemeClr val="accent1">
                    <a:lumMod val="75000"/>
                  </a:schemeClr>
                </a:solidFill>
              </a:rPr>
              <a:t>ask for His help</a:t>
            </a:r>
            <a:r>
              <a:rPr lang="en-US" sz="2800" dirty="0"/>
              <a:t>, we may be given the key to </a:t>
            </a:r>
            <a:r>
              <a:rPr lang="en-US" sz="2800" b="1" dirty="0">
                <a:solidFill>
                  <a:schemeClr val="accent1">
                    <a:lumMod val="75000"/>
                  </a:schemeClr>
                </a:solidFill>
              </a:rPr>
              <a:t>access this energy as the means to service our performance of noble work</a:t>
            </a:r>
            <a:r>
              <a:rPr lang="en-US" sz="2800" dirty="0"/>
              <a:t>.</a:t>
            </a:r>
            <a:br>
              <a:rPr lang="en-US" sz="2800" dirty="0"/>
            </a:br>
            <a:br>
              <a:rPr lang="en-US" sz="2800" dirty="0"/>
            </a:br>
            <a:r>
              <a:rPr lang="en-US" sz="2800" dirty="0"/>
              <a:t>Although </a:t>
            </a:r>
            <a:r>
              <a:rPr lang="en-US" sz="2800" b="1" dirty="0">
                <a:solidFill>
                  <a:srgbClr val="F77819"/>
                </a:solidFill>
              </a:rPr>
              <a:t>we do what we can to support our good health and harmony with all things, it is only from Allah that all power is given.</a:t>
            </a:r>
            <a:endParaRPr lang="en-US" b="1" dirty="0">
              <a:solidFill>
                <a:srgbClr val="F77819"/>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1" y="1600201"/>
            <a:ext cx="4173607" cy="3894557"/>
          </a:xfrm>
          <a:prstGeom prst="rect">
            <a:avLst/>
          </a:prstGeom>
        </p:spPr>
      </p:pic>
    </p:spTree>
    <p:extLst>
      <p:ext uri="{BB962C8B-B14F-4D97-AF65-F5344CB8AC3E}">
        <p14:creationId xmlns:p14="http://schemas.microsoft.com/office/powerpoint/2010/main" val="232363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12000"/>
                <a:satMod val="240000"/>
              </a:schemeClr>
              <a:schemeClr val="bg1">
                <a:tint val="65000"/>
              </a:schemeClr>
            </a:duotone>
            <a:extLst>
              <a:ext uri="{BEBA8EAE-BF5A-486C-A8C5-ECC9F3942E4B}">
                <a14:imgProps xmlns:a14="http://schemas.microsoft.com/office/drawing/2010/main">
                  <a14:imgLayer r:embed="rId3">
                    <a14:imgEffect>
                      <a14:artisticPencilGrayscale trans="52000" pencilSize="0"/>
                    </a14:imgEffect>
                  </a14:imgLayer>
                </a14:imgProps>
              </a:ext>
            </a:extLst>
          </a:blip>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228600"/>
            <a:ext cx="8686800" cy="6324600"/>
          </a:xfrm>
          <a:prstGeom prst="rect">
            <a:avLst/>
          </a:prstGeom>
        </p:spPr>
      </p:pic>
      <p:sp>
        <p:nvSpPr>
          <p:cNvPr id="5" name="TextBox 4"/>
          <p:cNvSpPr txBox="1"/>
          <p:nvPr/>
        </p:nvSpPr>
        <p:spPr>
          <a:xfrm>
            <a:off x="8458200" y="6322368"/>
            <a:ext cx="20574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Flickr-Iqbal Osman</a:t>
            </a:r>
          </a:p>
        </p:txBody>
      </p:sp>
      <p:sp>
        <p:nvSpPr>
          <p:cNvPr id="6" name="Flowchart: Connector 5"/>
          <p:cNvSpPr/>
          <p:nvPr/>
        </p:nvSpPr>
        <p:spPr>
          <a:xfrm>
            <a:off x="9067800" y="2819401"/>
            <a:ext cx="228600" cy="329712"/>
          </a:xfrm>
          <a:prstGeom prst="flowChartConnector">
            <a:avLst/>
          </a:prstGeom>
          <a:gradFill>
            <a:gsLst>
              <a:gs pos="6000">
                <a:srgbClr val="FCD1C6"/>
              </a:gs>
              <a:gs pos="99000">
                <a:srgbClr val="FEF4F9"/>
              </a:gs>
            </a:gsLst>
            <a:path path="circle">
              <a:fillToRect l="100000" t="100000"/>
            </a:path>
          </a:gra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0">
              <a:solidFill>
                <a:sysClr val="windowText" lastClr="000000"/>
              </a:solidFill>
            </a:endParaRPr>
          </a:p>
        </p:txBody>
      </p:sp>
      <p:sp>
        <p:nvSpPr>
          <p:cNvPr id="7" name="TextBox 6"/>
          <p:cNvSpPr txBox="1"/>
          <p:nvPr/>
        </p:nvSpPr>
        <p:spPr>
          <a:xfrm>
            <a:off x="5663834" y="2739954"/>
            <a:ext cx="4699366" cy="1089529"/>
          </a:xfrm>
          <a:prstGeom prst="rect">
            <a:avLst/>
          </a:prstGeom>
          <a:noFill/>
          <a:ln>
            <a:noFill/>
          </a:ln>
        </p:spPr>
        <p:txBody>
          <a:bodyPr wrap="square" rtlCol="0">
            <a:spAutoFit/>
          </a:bodyPr>
          <a:lstStyle/>
          <a:p>
            <a:pPr>
              <a:lnSpc>
                <a:spcPct val="90000"/>
              </a:lnSpc>
            </a:pPr>
            <a:r>
              <a:rPr lang="en-US" sz="3600" b="1" kern="0" dirty="0">
                <a:solidFill>
                  <a:srgbClr val="F95DE3"/>
                </a:solidFill>
                <a:effectLst>
                  <a:outerShdw blurRad="38100" dist="38100" dir="2700000" algn="tl">
                    <a:srgbClr val="000000">
                      <a:alpha val="43137"/>
                    </a:srgbClr>
                  </a:outerShdw>
                </a:effectLst>
                <a:latin typeface="Bookman Old Style" panose="02050604050505020204" pitchFamily="18" charset="0"/>
              </a:rPr>
              <a:t>Take a Moment Now</a:t>
            </a:r>
          </a:p>
        </p:txBody>
      </p:sp>
    </p:spTree>
    <p:extLst>
      <p:ext uri="{BB962C8B-B14F-4D97-AF65-F5344CB8AC3E}">
        <p14:creationId xmlns:p14="http://schemas.microsoft.com/office/powerpoint/2010/main" val="82367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Self Check-up</a:t>
            </a:r>
          </a:p>
        </p:txBody>
      </p:sp>
      <p:sp>
        <p:nvSpPr>
          <p:cNvPr id="4" name="Content Placeholder 3"/>
          <p:cNvSpPr>
            <a:spLocks noGrp="1"/>
          </p:cNvSpPr>
          <p:nvPr>
            <p:ph idx="1"/>
          </p:nvPr>
        </p:nvSpPr>
        <p:spPr>
          <a:xfrm>
            <a:off x="4946727" y="465286"/>
            <a:ext cx="6786614" cy="1287315"/>
          </a:xfrm>
        </p:spPr>
        <p:txBody>
          <a:bodyPr>
            <a:normAutofit lnSpcReduction="10000"/>
          </a:bodyPr>
          <a:lstStyle/>
          <a:p>
            <a:pPr marL="0" indent="0" algn="ctr">
              <a:buNone/>
            </a:pPr>
            <a:r>
              <a:rPr lang="en-US" sz="4400" b="1" dirty="0">
                <a:solidFill>
                  <a:schemeClr val="accent1">
                    <a:lumMod val="75000"/>
                  </a:schemeClr>
                </a:solidFill>
              </a:rPr>
              <a:t>Our sins sap us of our strength and energy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600200"/>
            <a:ext cx="4876800" cy="4267200"/>
          </a:xfrm>
          <a:prstGeom prst="rect">
            <a:avLst/>
          </a:prstGeom>
        </p:spPr>
      </p:pic>
      <p:sp>
        <p:nvSpPr>
          <p:cNvPr id="5" name="TextBox 4"/>
          <p:cNvSpPr txBox="1"/>
          <p:nvPr/>
        </p:nvSpPr>
        <p:spPr>
          <a:xfrm>
            <a:off x="8610600" y="5636568"/>
            <a:ext cx="25146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a:t>
            </a:r>
            <a:r>
              <a:rPr lang="en-US" sz="1000" kern="0" dirty="0" err="1">
                <a:solidFill>
                  <a:sysClr val="windowText" lastClr="000000"/>
                </a:solidFill>
              </a:rPr>
              <a:t>Credit-Flickr:Jackie</a:t>
            </a:r>
            <a:r>
              <a:rPr lang="en-US" sz="1000" kern="0" dirty="0">
                <a:solidFill>
                  <a:sysClr val="windowText" lastClr="000000"/>
                </a:solidFill>
              </a:rPr>
              <a:t> Finn-Irwin</a:t>
            </a:r>
          </a:p>
        </p:txBody>
      </p:sp>
    </p:spTree>
    <p:extLst>
      <p:ext uri="{BB962C8B-B14F-4D97-AF65-F5344CB8AC3E}">
        <p14:creationId xmlns:p14="http://schemas.microsoft.com/office/powerpoint/2010/main" val="203085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1">
                    <a:lumMod val="75000"/>
                  </a:schemeClr>
                </a:solidFill>
              </a:rPr>
              <a:t>Want more energy? Do something good for someone</a:t>
            </a:r>
          </a:p>
        </p:txBody>
      </p:sp>
      <p:sp>
        <p:nvSpPr>
          <p:cNvPr id="3" name="TextBox 2"/>
          <p:cNvSpPr txBox="1"/>
          <p:nvPr/>
        </p:nvSpPr>
        <p:spPr>
          <a:xfrm>
            <a:off x="1066800" y="2362201"/>
            <a:ext cx="9982200" cy="3083921"/>
          </a:xfrm>
          <a:prstGeom prst="rect">
            <a:avLst/>
          </a:prstGeom>
          <a:noFill/>
        </p:spPr>
        <p:txBody>
          <a:bodyPr wrap="square" rtlCol="0">
            <a:spAutoFit/>
          </a:bodyPr>
          <a:lstStyle/>
          <a:p>
            <a:pPr>
              <a:lnSpc>
                <a:spcPct val="90000"/>
              </a:lnSpc>
            </a:pPr>
            <a:r>
              <a:rPr lang="en-US" sz="2800" kern="0" dirty="0">
                <a:solidFill>
                  <a:sysClr val="windowText" lastClr="000000"/>
                </a:solidFill>
              </a:rPr>
              <a:t>According to researcher Dr. Suzanne Richards, University of Exeter Medical School, volunteers had </a:t>
            </a:r>
          </a:p>
          <a:p>
            <a:pPr>
              <a:lnSpc>
                <a:spcPct val="90000"/>
              </a:lnSpc>
            </a:pPr>
            <a:endParaRPr lang="en-US" sz="2800" kern="0" dirty="0">
              <a:solidFill>
                <a:sysClr val="windowText" lastClr="000000"/>
              </a:solidFill>
            </a:endParaRPr>
          </a:p>
          <a:p>
            <a:pPr marL="457200" indent="-457200">
              <a:lnSpc>
                <a:spcPct val="90000"/>
              </a:lnSpc>
              <a:buFont typeface="Arial" panose="020B0604020202020204" pitchFamily="34" charset="0"/>
              <a:buChar char="•"/>
            </a:pPr>
            <a:r>
              <a:rPr lang="en-US" sz="4400" kern="0" dirty="0">
                <a:solidFill>
                  <a:schemeClr val="accent1">
                    <a:lumMod val="75000"/>
                  </a:schemeClr>
                </a:solidFill>
              </a:rPr>
              <a:t>Greater life expectancy</a:t>
            </a:r>
          </a:p>
          <a:p>
            <a:pPr marL="457200" indent="-457200">
              <a:lnSpc>
                <a:spcPct val="90000"/>
              </a:lnSpc>
              <a:buFont typeface="Arial" panose="020B0604020202020204" pitchFamily="34" charset="0"/>
              <a:buChar char="•"/>
            </a:pPr>
            <a:r>
              <a:rPr lang="en-US" sz="4400" kern="0" dirty="0">
                <a:solidFill>
                  <a:schemeClr val="accent1">
                    <a:lumMod val="75000"/>
                  </a:schemeClr>
                </a:solidFill>
              </a:rPr>
              <a:t>Lower depression</a:t>
            </a:r>
          </a:p>
          <a:p>
            <a:pPr marL="457200" indent="-457200">
              <a:lnSpc>
                <a:spcPct val="90000"/>
              </a:lnSpc>
              <a:buFont typeface="Arial" panose="020B0604020202020204" pitchFamily="34" charset="0"/>
              <a:buChar char="•"/>
            </a:pPr>
            <a:r>
              <a:rPr lang="en-US" sz="4400" kern="0" dirty="0">
                <a:solidFill>
                  <a:schemeClr val="accent1">
                    <a:lumMod val="75000"/>
                  </a:schemeClr>
                </a:solidFill>
              </a:rPr>
              <a:t>More happiness</a:t>
            </a:r>
          </a:p>
        </p:txBody>
      </p:sp>
      <p:sp>
        <p:nvSpPr>
          <p:cNvPr id="4" name="TextBox 3"/>
          <p:cNvSpPr txBox="1"/>
          <p:nvPr/>
        </p:nvSpPr>
        <p:spPr>
          <a:xfrm flipH="1">
            <a:off x="1638301" y="6020552"/>
            <a:ext cx="8915400" cy="424732"/>
          </a:xfrm>
          <a:prstGeom prst="rect">
            <a:avLst/>
          </a:prstGeom>
          <a:noFill/>
        </p:spPr>
        <p:txBody>
          <a:bodyPr wrap="square" rtlCol="0">
            <a:spAutoFit/>
          </a:bodyPr>
          <a:lstStyle/>
          <a:p>
            <a:pPr>
              <a:lnSpc>
                <a:spcPct val="90000"/>
              </a:lnSpc>
            </a:pPr>
            <a:r>
              <a:rPr lang="en-US" sz="2400" kern="0" dirty="0">
                <a:solidFill>
                  <a:sysClr val="windowText" lastClr="000000"/>
                </a:solidFill>
              </a:rPr>
              <a:t>www.sciencedaily.com/releases/2013/08/130822194451.htm</a:t>
            </a:r>
          </a:p>
        </p:txBody>
      </p:sp>
    </p:spTree>
    <p:extLst>
      <p:ext uri="{BB962C8B-B14F-4D97-AF65-F5344CB8AC3E}">
        <p14:creationId xmlns:p14="http://schemas.microsoft.com/office/powerpoint/2010/main" val="23007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4864" y="533400"/>
            <a:ext cx="3773863" cy="4642450"/>
          </a:xfrm>
        </p:spPr>
        <p:txBody>
          <a:bodyPr>
            <a:normAutofit/>
          </a:bodyPr>
          <a:lstStyle/>
          <a:p>
            <a:r>
              <a:rPr lang="en-US" sz="6600" dirty="0"/>
              <a:t>Rx</a:t>
            </a:r>
            <a:br>
              <a:rPr lang="en-US" sz="5400" dirty="0"/>
            </a:br>
            <a:r>
              <a:rPr lang="en-US" sz="5400" dirty="0"/>
              <a:t>for a Cure</a:t>
            </a:r>
          </a:p>
        </p:txBody>
      </p:sp>
      <p:sp>
        <p:nvSpPr>
          <p:cNvPr id="4" name="TextBox 3"/>
          <p:cNvSpPr txBox="1"/>
          <p:nvPr/>
        </p:nvSpPr>
        <p:spPr>
          <a:xfrm>
            <a:off x="304801" y="533401"/>
            <a:ext cx="6934201" cy="6186309"/>
          </a:xfrm>
          <a:prstGeom prst="rect">
            <a:avLst/>
          </a:prstGeom>
          <a:noFill/>
        </p:spPr>
        <p:txBody>
          <a:bodyPr wrap="square" rtlCol="0">
            <a:spAutoFit/>
          </a:bodyPr>
          <a:lstStyle/>
          <a:p>
            <a:r>
              <a:rPr lang="en-US" sz="5400" kern="0" dirty="0">
                <a:solidFill>
                  <a:sysClr val="windowText" lastClr="000000"/>
                </a:solidFill>
              </a:rPr>
              <a:t>When you feel </a:t>
            </a:r>
            <a:r>
              <a:rPr lang="en-US" sz="5400" b="1" kern="0" dirty="0">
                <a:solidFill>
                  <a:schemeClr val="accent2">
                    <a:lumMod val="75000"/>
                  </a:schemeClr>
                </a:solidFill>
              </a:rPr>
              <a:t>blue or depressed</a:t>
            </a:r>
            <a:r>
              <a:rPr lang="en-US" sz="5400" kern="0" dirty="0">
                <a:solidFill>
                  <a:sysClr val="windowText" lastClr="000000"/>
                </a:solidFill>
              </a:rPr>
              <a:t>, try to sincerely </a:t>
            </a:r>
          </a:p>
          <a:p>
            <a:pPr algn="ctr"/>
            <a:r>
              <a:rPr lang="en-US" sz="5400" b="1" kern="0" dirty="0">
                <a:solidFill>
                  <a:schemeClr val="accent1">
                    <a:lumMod val="75000"/>
                  </a:schemeClr>
                </a:solidFill>
              </a:rPr>
              <a:t>Ask for Forgiveness </a:t>
            </a:r>
          </a:p>
          <a:p>
            <a:r>
              <a:rPr lang="en-US" sz="5400" kern="0" dirty="0">
                <a:solidFill>
                  <a:sysClr val="windowText" lastClr="000000"/>
                </a:solidFill>
              </a:rPr>
              <a:t>and note a lifting of the mood.</a:t>
            </a:r>
          </a:p>
          <a:p>
            <a:endParaRPr lang="en-US" sz="3600" kern="0" dirty="0">
              <a:solidFill>
                <a:sysClr val="windowText" lastClr="000000"/>
              </a:solidFill>
            </a:endParaRPr>
          </a:p>
          <a:p>
            <a:r>
              <a:rPr lang="en-US" sz="3600" kern="0" dirty="0">
                <a:solidFill>
                  <a:sysClr val="windowText" lastClr="000000"/>
                </a:solidFill>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2260" y="234351"/>
            <a:ext cx="288036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9200326" y="5791201"/>
            <a:ext cx="2438400" cy="237757"/>
          </a:xfrm>
          <a:prstGeom prst="rect">
            <a:avLst/>
          </a:prstGeom>
          <a:noFill/>
        </p:spPr>
        <p:txBody>
          <a:bodyPr wrap="square" rtlCol="0">
            <a:spAutoFit/>
          </a:bodyPr>
          <a:lstStyle/>
          <a:p>
            <a:pPr>
              <a:lnSpc>
                <a:spcPct val="90000"/>
              </a:lnSpc>
            </a:pPr>
            <a:r>
              <a:rPr lang="en-US" sz="1050" kern="0" dirty="0">
                <a:solidFill>
                  <a:sysClr val="windowText" lastClr="000000"/>
                </a:solidFill>
              </a:rPr>
              <a:t>Photo credit: Flickr Duncan Hull</a:t>
            </a:r>
          </a:p>
        </p:txBody>
      </p:sp>
    </p:spTree>
    <p:extLst>
      <p:ext uri="{BB962C8B-B14F-4D97-AF65-F5344CB8AC3E}">
        <p14:creationId xmlns:p14="http://schemas.microsoft.com/office/powerpoint/2010/main" val="40484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457201"/>
            <a:ext cx="9067800" cy="6001643"/>
          </a:xfrm>
          <a:prstGeom prst="rect">
            <a:avLst/>
          </a:prstGeom>
          <a:noFill/>
        </p:spPr>
        <p:txBody>
          <a:bodyPr wrap="square" rtlCol="0">
            <a:spAutoFit/>
          </a:bodyPr>
          <a:lstStyle/>
          <a:p>
            <a:r>
              <a:rPr lang="en-US" sz="3200" kern="0" dirty="0">
                <a:solidFill>
                  <a:schemeClr val="accent1">
                    <a:lumMod val="75000"/>
                  </a:schemeClr>
                </a:solidFill>
              </a:rPr>
              <a:t>“The word halal is roughly translated to ‘permissible’ or ‘lawful’ and it encompasses all areas of life—not just food! </a:t>
            </a:r>
          </a:p>
          <a:p>
            <a:endParaRPr lang="en-US" sz="3200" kern="0" dirty="0">
              <a:solidFill>
                <a:schemeClr val="accent1">
                  <a:lumMod val="75000"/>
                </a:schemeClr>
              </a:solidFill>
            </a:endParaRPr>
          </a:p>
          <a:p>
            <a:r>
              <a:rPr lang="en-US" sz="3200" kern="0" dirty="0">
                <a:solidFill>
                  <a:schemeClr val="accent1">
                    <a:lumMod val="75000"/>
                  </a:schemeClr>
                </a:solidFill>
              </a:rPr>
              <a:t>A Muslim is supposed to earn halal income, eat and drink from halal sources, be entertained in a halal way, watch what is halal, and so on. </a:t>
            </a:r>
          </a:p>
          <a:p>
            <a:endParaRPr lang="en-US" sz="3200" b="1" kern="0" dirty="0">
              <a:solidFill>
                <a:schemeClr val="accent1">
                  <a:lumMod val="75000"/>
                </a:schemeClr>
              </a:solidFill>
            </a:endParaRPr>
          </a:p>
          <a:p>
            <a:r>
              <a:rPr lang="en-US" sz="3200" b="1" kern="0" dirty="0">
                <a:solidFill>
                  <a:srgbClr val="F77819"/>
                </a:solidFill>
              </a:rPr>
              <a:t>Living a halal lifestyle therefore is the spiritual focus of our day-to-day actions.” </a:t>
            </a:r>
          </a:p>
          <a:p>
            <a:endParaRPr lang="en-US" sz="3200" kern="0" dirty="0">
              <a:solidFill>
                <a:schemeClr val="accent1">
                  <a:lumMod val="75000"/>
                </a:schemeClr>
              </a:solidFill>
            </a:endParaRPr>
          </a:p>
          <a:p>
            <a:r>
              <a:rPr lang="en-US" sz="3200" kern="0" dirty="0">
                <a:solidFill>
                  <a:schemeClr val="accent1">
                    <a:lumMod val="75000"/>
                  </a:schemeClr>
                </a:solidFill>
              </a:rPr>
              <a:t>--Mohammad </a:t>
            </a:r>
            <a:r>
              <a:rPr lang="en-US" sz="3200" kern="0" dirty="0" err="1">
                <a:solidFill>
                  <a:schemeClr val="accent1">
                    <a:lumMod val="75000"/>
                  </a:schemeClr>
                </a:solidFill>
              </a:rPr>
              <a:t>Faris</a:t>
            </a:r>
            <a:endParaRPr lang="en-US" sz="3200" kern="0" dirty="0">
              <a:solidFill>
                <a:schemeClr val="accent1">
                  <a:lumMod val="75000"/>
                </a:schemeClr>
              </a:solidFill>
            </a:endParaRPr>
          </a:p>
        </p:txBody>
      </p:sp>
    </p:spTree>
    <p:extLst>
      <p:ext uri="{BB962C8B-B14F-4D97-AF65-F5344CB8AC3E}">
        <p14:creationId xmlns:p14="http://schemas.microsoft.com/office/powerpoint/2010/main" val="40540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1" y="228600"/>
            <a:ext cx="8305801" cy="6248400"/>
          </a:xfrm>
          <a:prstGeom prst="rect">
            <a:avLst/>
          </a:prstGeom>
        </p:spPr>
      </p:pic>
    </p:spTree>
    <p:extLst>
      <p:ext uri="{BB962C8B-B14F-4D97-AF65-F5344CB8AC3E}">
        <p14:creationId xmlns:p14="http://schemas.microsoft.com/office/powerpoint/2010/main" val="251254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It’s Tough to be Muslim…</a:t>
            </a:r>
          </a:p>
        </p:txBody>
      </p:sp>
      <p:sp>
        <p:nvSpPr>
          <p:cNvPr id="3" name="Subtitle 2"/>
          <p:cNvSpPr>
            <a:spLocks noGrp="1"/>
          </p:cNvSpPr>
          <p:nvPr>
            <p:ph type="subTitle" idx="1"/>
          </p:nvPr>
        </p:nvSpPr>
        <p:spPr>
          <a:xfrm>
            <a:off x="625598" y="751218"/>
            <a:ext cx="4572000" cy="1905000"/>
          </a:xfrm>
        </p:spPr>
        <p:txBody>
          <a:bodyPr>
            <a:normAutofit/>
          </a:bodyPr>
          <a:lstStyle/>
          <a:p>
            <a:r>
              <a:rPr lang="en-US" sz="6000" dirty="0"/>
              <a:t>Let’s face it…</a:t>
            </a:r>
          </a:p>
          <a:p>
            <a:r>
              <a:rPr lang="en-US" sz="6000" dirty="0"/>
              <a:t>These days…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28600"/>
            <a:ext cx="5029200" cy="5715000"/>
          </a:xfrm>
          <a:prstGeom prst="rect">
            <a:avLst/>
          </a:prstGeom>
        </p:spPr>
      </p:pic>
      <p:sp>
        <p:nvSpPr>
          <p:cNvPr id="5" name="TextBox 4"/>
          <p:cNvSpPr txBox="1"/>
          <p:nvPr/>
        </p:nvSpPr>
        <p:spPr>
          <a:xfrm>
            <a:off x="8534400" y="5677599"/>
            <a:ext cx="2286000" cy="230832"/>
          </a:xfrm>
          <a:prstGeom prst="rect">
            <a:avLst/>
          </a:prstGeom>
          <a:noFill/>
        </p:spPr>
        <p:txBody>
          <a:bodyPr wrap="square" rtlCol="0">
            <a:spAutoFit/>
          </a:bodyPr>
          <a:lstStyle/>
          <a:p>
            <a:pPr>
              <a:lnSpc>
                <a:spcPct val="90000"/>
              </a:lnSpc>
            </a:pPr>
            <a:r>
              <a:rPr lang="en-US" sz="1000" kern="0" dirty="0">
                <a:solidFill>
                  <a:schemeClr val="bg1"/>
                </a:solidFill>
              </a:rPr>
              <a:t>Photo Credit: Flickr-Alexander Day</a:t>
            </a:r>
          </a:p>
        </p:txBody>
      </p:sp>
    </p:spTree>
    <p:extLst>
      <p:ext uri="{BB962C8B-B14F-4D97-AF65-F5344CB8AC3E}">
        <p14:creationId xmlns:p14="http://schemas.microsoft.com/office/powerpoint/2010/main" val="153919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474" y="2967335"/>
            <a:ext cx="10535065" cy="923330"/>
          </a:xfrm>
          <a:prstGeom prst="rect">
            <a:avLst/>
          </a:prstGeom>
          <a:noFill/>
        </p:spPr>
        <p:txBody>
          <a:bodyPr wrap="none" lIns="91440" tIns="45720" rIns="91440" bIns="45720">
            <a:spAutoFit/>
          </a:bodyPr>
          <a:lstStyle/>
          <a:p>
            <a:pPr algn="ctr"/>
            <a:r>
              <a:rPr lang="en-US" sz="5400" kern="0" dirty="0">
                <a:ln w="0"/>
                <a:solidFill>
                  <a:schemeClr val="accent1"/>
                </a:solidFill>
                <a:effectLst>
                  <a:outerShdw blurRad="38100" dist="25400" dir="5400000" algn="ctr" rotWithShape="0">
                    <a:srgbClr val="6E747A">
                      <a:alpha val="43000"/>
                    </a:srgbClr>
                  </a:outerShdw>
                </a:effectLst>
              </a:rPr>
              <a:t>What can you do to live and teach a</a:t>
            </a:r>
          </a:p>
        </p:txBody>
      </p:sp>
      <p:sp>
        <p:nvSpPr>
          <p:cNvPr id="3" name="Rectangle 2"/>
          <p:cNvSpPr/>
          <p:nvPr/>
        </p:nvSpPr>
        <p:spPr>
          <a:xfrm>
            <a:off x="2239656" y="4191000"/>
            <a:ext cx="7328289" cy="923330"/>
          </a:xfrm>
          <a:prstGeom prst="rect">
            <a:avLst/>
          </a:prstGeom>
          <a:noFill/>
        </p:spPr>
        <p:txBody>
          <a:bodyPr wrap="none" lIns="91440" tIns="45720" rIns="91440" bIns="45720">
            <a:spAutoFit/>
          </a:bodyPr>
          <a:lstStyle/>
          <a:p>
            <a:pPr algn="ctr"/>
            <a:r>
              <a:rPr lang="en-US" sz="5400" b="1" kern="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More HALAL Lifestyle?</a:t>
            </a:r>
          </a:p>
        </p:txBody>
      </p:sp>
    </p:spTree>
    <p:extLst>
      <p:ext uri="{BB962C8B-B14F-4D97-AF65-F5344CB8AC3E}">
        <p14:creationId xmlns:p14="http://schemas.microsoft.com/office/powerpoint/2010/main" val="222682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“Nothing is sweeter than 2 </a:t>
            </a:r>
            <a:r>
              <a:rPr lang="en-US" dirty="0" err="1">
                <a:effectLst/>
              </a:rPr>
              <a:t>rakat</a:t>
            </a:r>
            <a:r>
              <a:rPr lang="en-US" dirty="0">
                <a:effectLst/>
              </a:rPr>
              <a:t> in the night.”</a:t>
            </a:r>
            <a:br>
              <a:rPr lang="en-US" dirty="0">
                <a:effectLst/>
              </a:rPr>
            </a:br>
            <a:endParaRPr lang="en-US" dirty="0"/>
          </a:p>
        </p:txBody>
      </p:sp>
      <p:sp>
        <p:nvSpPr>
          <p:cNvPr id="3" name="Text Placeholder 2"/>
          <p:cNvSpPr>
            <a:spLocks noGrp="1"/>
          </p:cNvSpPr>
          <p:nvPr>
            <p:ph type="body" sz="half" idx="2"/>
          </p:nvPr>
        </p:nvSpPr>
        <p:spPr/>
        <p:txBody>
          <a:bodyPr>
            <a:normAutofit/>
          </a:bodyPr>
          <a:lstStyle/>
          <a:p>
            <a:r>
              <a:rPr lang="en-US" sz="2800" dirty="0"/>
              <a:t>Ismail Abdel-</a:t>
            </a:r>
            <a:r>
              <a:rPr lang="en-US" sz="2800" dirty="0" err="1"/>
              <a:t>Qader</a:t>
            </a:r>
            <a:r>
              <a:rPr lang="en-US" sz="2800" dirty="0"/>
              <a:t> Labadi</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0024" y="486768"/>
            <a:ext cx="6970976" cy="5228232"/>
          </a:xfrm>
        </p:spPr>
      </p:pic>
    </p:spTree>
    <p:extLst>
      <p:ext uri="{BB962C8B-B14F-4D97-AF65-F5344CB8AC3E}">
        <p14:creationId xmlns:p14="http://schemas.microsoft.com/office/powerpoint/2010/main" val="149904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514600"/>
            <a:ext cx="9296400" cy="2862322"/>
          </a:xfrm>
          <a:prstGeom prst="rect">
            <a:avLst/>
          </a:prstGeom>
          <a:noFill/>
        </p:spPr>
        <p:txBody>
          <a:bodyPr wrap="square" rtlCol="0">
            <a:spAutoFit/>
          </a:bodyPr>
          <a:lstStyle/>
          <a:p>
            <a:pPr algn="ctr"/>
            <a:r>
              <a:rPr lang="en-US" sz="3600" kern="0" dirty="0">
                <a:solidFill>
                  <a:sysClr val="windowText" lastClr="000000"/>
                </a:solidFill>
              </a:rPr>
              <a:t>The Prophet said, “If anyone continually asks forgiveness from Allah, Allah will appoint for him a way out of every distress, and a relief from every anxiety, and will provide for him from where he did not reckon.” [Abu </a:t>
            </a:r>
            <a:r>
              <a:rPr lang="en-US" sz="3600" kern="0" dirty="0" err="1">
                <a:solidFill>
                  <a:sysClr val="windowText" lastClr="000000"/>
                </a:solidFill>
              </a:rPr>
              <a:t>Dawud</a:t>
            </a:r>
            <a:r>
              <a:rPr lang="en-US" sz="3600" kern="0" dirty="0">
                <a:solidFill>
                  <a:sysClr val="windowText" lastClr="000000"/>
                </a:solidFill>
              </a:rPr>
              <a:t>]</a:t>
            </a:r>
          </a:p>
        </p:txBody>
      </p:sp>
      <p:sp>
        <p:nvSpPr>
          <p:cNvPr id="3" name="TextBox 2"/>
          <p:cNvSpPr txBox="1"/>
          <p:nvPr/>
        </p:nvSpPr>
        <p:spPr>
          <a:xfrm>
            <a:off x="1219200" y="838200"/>
            <a:ext cx="10134600" cy="757130"/>
          </a:xfrm>
          <a:prstGeom prst="rect">
            <a:avLst/>
          </a:prstGeom>
          <a:noFill/>
        </p:spPr>
        <p:txBody>
          <a:bodyPr wrap="square" rtlCol="0">
            <a:spAutoFit/>
          </a:bodyPr>
          <a:lstStyle/>
          <a:p>
            <a:pPr>
              <a:lnSpc>
                <a:spcPct val="90000"/>
              </a:lnSpc>
            </a:pPr>
            <a:r>
              <a:rPr lang="en-US" sz="4800" kern="0" dirty="0">
                <a:solidFill>
                  <a:schemeClr val="accent1">
                    <a:lumMod val="75000"/>
                  </a:schemeClr>
                </a:solidFill>
              </a:rPr>
              <a:t>Spiritual 						Physical</a:t>
            </a:r>
          </a:p>
        </p:txBody>
      </p:sp>
      <p:sp>
        <p:nvSpPr>
          <p:cNvPr id="4" name="Arrow: Right 3"/>
          <p:cNvSpPr/>
          <p:nvPr/>
        </p:nvSpPr>
        <p:spPr>
          <a:xfrm>
            <a:off x="4343400" y="990600"/>
            <a:ext cx="3352800" cy="457200"/>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0">
              <a:solidFill>
                <a:sysClr val="windowText" lastClr="000000"/>
              </a:solidFill>
            </a:endParaRPr>
          </a:p>
        </p:txBody>
      </p:sp>
    </p:spTree>
    <p:extLst>
      <p:ext uri="{BB962C8B-B14F-4D97-AF65-F5344CB8AC3E}">
        <p14:creationId xmlns:p14="http://schemas.microsoft.com/office/powerpoint/2010/main" val="112535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INTENT</a:t>
            </a:r>
          </a:p>
        </p:txBody>
      </p:sp>
      <p:sp>
        <p:nvSpPr>
          <p:cNvPr id="3" name="Text Placeholder 2"/>
          <p:cNvSpPr>
            <a:spLocks noGrp="1"/>
          </p:cNvSpPr>
          <p:nvPr>
            <p:ph type="body" sz="half" idx="2"/>
          </p:nvPr>
        </p:nvSpPr>
        <p:spPr/>
        <p:txBody>
          <a:bodyPr/>
          <a:lstStyle/>
          <a:p>
            <a:r>
              <a:rPr lang="en-US" dirty="0"/>
              <a:t>What is your PURPOSE in LIFE?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46651" y="545109"/>
            <a:ext cx="6786562" cy="5089921"/>
          </a:xfrm>
        </p:spPr>
      </p:pic>
    </p:spTree>
    <p:extLst>
      <p:ext uri="{BB962C8B-B14F-4D97-AF65-F5344CB8AC3E}">
        <p14:creationId xmlns:p14="http://schemas.microsoft.com/office/powerpoint/2010/main" val="210462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Self-Care</a:t>
            </a:r>
          </a:p>
        </p:txBody>
      </p:sp>
      <p:sp>
        <p:nvSpPr>
          <p:cNvPr id="3" name="Text Placeholder 2"/>
          <p:cNvSpPr>
            <a:spLocks noGrp="1"/>
          </p:cNvSpPr>
          <p:nvPr>
            <p:ph type="body" sz="half" idx="2"/>
          </p:nvPr>
        </p:nvSpPr>
        <p:spPr/>
        <p:txBody>
          <a:bodyPr/>
          <a:lstStyle/>
          <a:p>
            <a:r>
              <a:rPr lang="en-US" dirty="0"/>
              <a:t>We Give…and are vulnerable to “Compassion Fatigue” RECHARGE!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4401" y="914401"/>
            <a:ext cx="7249927" cy="4340045"/>
          </a:xfrm>
        </p:spPr>
      </p:pic>
      <p:sp>
        <p:nvSpPr>
          <p:cNvPr id="6" name="TextBox 5"/>
          <p:cNvSpPr txBox="1"/>
          <p:nvPr/>
        </p:nvSpPr>
        <p:spPr>
          <a:xfrm>
            <a:off x="9916927" y="5257799"/>
            <a:ext cx="2057400" cy="228600"/>
          </a:xfrm>
          <a:prstGeom prst="rect">
            <a:avLst/>
          </a:prstGeom>
          <a:noFill/>
        </p:spPr>
        <p:txBody>
          <a:bodyPr wrap="square" rtlCol="0">
            <a:spAutoFit/>
          </a:bodyPr>
          <a:lstStyle/>
          <a:p>
            <a:pPr>
              <a:lnSpc>
                <a:spcPct val="90000"/>
              </a:lnSpc>
            </a:pPr>
            <a:r>
              <a:rPr lang="en-US" sz="1000" kern="0" dirty="0">
                <a:solidFill>
                  <a:sysClr val="windowText" lastClr="000000"/>
                </a:solidFill>
              </a:rPr>
              <a:t>Photo </a:t>
            </a:r>
            <a:r>
              <a:rPr lang="en-US" sz="1000" kern="0" dirty="0" err="1">
                <a:solidFill>
                  <a:sysClr val="windowText" lastClr="000000"/>
                </a:solidFill>
              </a:rPr>
              <a:t>Credit:Flickr-Sacha</a:t>
            </a:r>
            <a:r>
              <a:rPr lang="en-US" sz="1000" kern="0" dirty="0">
                <a:solidFill>
                  <a:sysClr val="windowText" lastClr="000000"/>
                </a:solidFill>
              </a:rPr>
              <a:t> Chua</a:t>
            </a:r>
          </a:p>
        </p:txBody>
      </p:sp>
    </p:spTree>
    <p:extLst>
      <p:ext uri="{BB962C8B-B14F-4D97-AF65-F5344CB8AC3E}">
        <p14:creationId xmlns:p14="http://schemas.microsoft.com/office/powerpoint/2010/main" val="21104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Your Optimal Conditions</a:t>
            </a:r>
          </a:p>
        </p:txBody>
      </p:sp>
      <p:sp>
        <p:nvSpPr>
          <p:cNvPr id="3" name="Text Placeholder 2"/>
          <p:cNvSpPr>
            <a:spLocks noGrp="1"/>
          </p:cNvSpPr>
          <p:nvPr>
            <p:ph type="body" sz="half" idx="2"/>
          </p:nvPr>
        </p:nvSpPr>
        <p:spPr/>
        <p:txBody>
          <a:bodyPr/>
          <a:lstStyle/>
          <a:p>
            <a:r>
              <a:rPr lang="en-US" dirty="0"/>
              <a:t>It’s up to YOU…</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82716" y="465138"/>
            <a:ext cx="3514433" cy="5249862"/>
          </a:xfrm>
        </p:spPr>
      </p:pic>
      <p:sp>
        <p:nvSpPr>
          <p:cNvPr id="6" name="TextBox 5"/>
          <p:cNvSpPr txBox="1"/>
          <p:nvPr/>
        </p:nvSpPr>
        <p:spPr>
          <a:xfrm>
            <a:off x="8153400" y="5712768"/>
            <a:ext cx="22098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a:t>
            </a:r>
            <a:r>
              <a:rPr lang="en-US" sz="1000" kern="0" dirty="0" err="1">
                <a:solidFill>
                  <a:sysClr val="windowText" lastClr="000000"/>
                </a:solidFill>
              </a:rPr>
              <a:t>Juhan</a:t>
            </a:r>
            <a:r>
              <a:rPr lang="en-US" sz="1000" kern="0" dirty="0">
                <a:solidFill>
                  <a:sysClr val="windowText" lastClr="000000"/>
                </a:solidFill>
              </a:rPr>
              <a:t> </a:t>
            </a:r>
            <a:r>
              <a:rPr lang="en-US" sz="1000" kern="0" dirty="0" err="1">
                <a:solidFill>
                  <a:sysClr val="windowText" lastClr="000000"/>
                </a:solidFill>
              </a:rPr>
              <a:t>Sonin</a:t>
            </a:r>
            <a:endParaRPr lang="en-US" sz="1000" kern="0" dirty="0">
              <a:solidFill>
                <a:sysClr val="windowText" lastClr="000000"/>
              </a:solidFill>
            </a:endParaRPr>
          </a:p>
        </p:txBody>
      </p:sp>
    </p:spTree>
    <p:extLst>
      <p:ext uri="{BB962C8B-B14F-4D97-AF65-F5344CB8AC3E}">
        <p14:creationId xmlns:p14="http://schemas.microsoft.com/office/powerpoint/2010/main" val="272368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Self Awareness</a:t>
            </a:r>
          </a:p>
        </p:txBody>
      </p:sp>
      <p:sp>
        <p:nvSpPr>
          <p:cNvPr id="3" name="Text Placeholder 2"/>
          <p:cNvSpPr>
            <a:spLocks noGrp="1"/>
          </p:cNvSpPr>
          <p:nvPr>
            <p:ph type="body" sz="half" idx="2"/>
          </p:nvPr>
        </p:nvSpPr>
        <p:spPr/>
        <p:txBody>
          <a:bodyPr/>
          <a:lstStyle/>
          <a:p>
            <a:r>
              <a:rPr lang="en-US" dirty="0"/>
              <a:t>Give Yourself the Gift of Time Everyday</a:t>
            </a: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6950" r="6950"/>
          <a:stretch>
            <a:fillRect/>
          </a:stretch>
        </p:blipFill>
        <p:spPr>
          <a:xfrm flipH="1">
            <a:off x="457201" y="389084"/>
            <a:ext cx="6780215" cy="5249717"/>
          </a:xfrm>
        </p:spPr>
      </p:pic>
      <p:sp>
        <p:nvSpPr>
          <p:cNvPr id="5" name="TextBox 4"/>
          <p:cNvSpPr txBox="1"/>
          <p:nvPr/>
        </p:nvSpPr>
        <p:spPr>
          <a:xfrm>
            <a:off x="609600" y="5638800"/>
            <a:ext cx="47244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a:t>
            </a:r>
            <a:r>
              <a:rPr lang="en-US" sz="1000" kern="0" dirty="0" err="1">
                <a:solidFill>
                  <a:sysClr val="windowText" lastClr="000000"/>
                </a:solidFill>
              </a:rPr>
              <a:t>Ashiful</a:t>
            </a:r>
            <a:r>
              <a:rPr lang="en-US" sz="1000" kern="0" dirty="0">
                <a:solidFill>
                  <a:sysClr val="windowText" lastClr="000000"/>
                </a:solidFill>
              </a:rPr>
              <a:t> </a:t>
            </a:r>
            <a:r>
              <a:rPr lang="en-US" sz="1000" kern="0" dirty="0" err="1">
                <a:solidFill>
                  <a:sysClr val="windowText" lastClr="000000"/>
                </a:solidFill>
              </a:rPr>
              <a:t>Haque</a:t>
            </a:r>
            <a:endParaRPr lang="en-US" sz="1000" kern="0" dirty="0">
              <a:solidFill>
                <a:sysClr val="windowText" lastClr="000000"/>
              </a:solidFill>
            </a:endParaRPr>
          </a:p>
        </p:txBody>
      </p:sp>
    </p:spTree>
    <p:extLst>
      <p:ext uri="{BB962C8B-B14F-4D97-AF65-F5344CB8AC3E}">
        <p14:creationId xmlns:p14="http://schemas.microsoft.com/office/powerpoint/2010/main" val="380245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Clarify Your Boundaries</a:t>
            </a:r>
          </a:p>
        </p:txBody>
      </p:sp>
      <p:sp>
        <p:nvSpPr>
          <p:cNvPr id="3" name="Text Placeholder 2"/>
          <p:cNvSpPr>
            <a:spLocks noGrp="1"/>
          </p:cNvSpPr>
          <p:nvPr>
            <p:ph type="body" sz="half" idx="2"/>
          </p:nvPr>
        </p:nvSpPr>
        <p:spPr/>
        <p:txBody>
          <a:bodyPr/>
          <a:lstStyle/>
          <a:p>
            <a:r>
              <a:rPr lang="en-US" dirty="0"/>
              <a:t>And Articulate Them</a:t>
            </a: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1569" r="1569"/>
          <a:stretch>
            <a:fillRect/>
          </a:stretch>
        </p:blipFill>
        <p:spPr/>
      </p:pic>
      <p:sp>
        <p:nvSpPr>
          <p:cNvPr id="5" name="TextBox 4"/>
          <p:cNvSpPr txBox="1"/>
          <p:nvPr/>
        </p:nvSpPr>
        <p:spPr>
          <a:xfrm>
            <a:off x="458786" y="5712768"/>
            <a:ext cx="48006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a:t>
            </a:r>
            <a:r>
              <a:rPr lang="en-US" sz="1000" kern="0" dirty="0" err="1">
                <a:solidFill>
                  <a:sysClr val="windowText" lastClr="000000"/>
                </a:solidFill>
              </a:rPr>
              <a:t>Ashiful</a:t>
            </a:r>
            <a:r>
              <a:rPr lang="en-US" sz="1000" kern="0" dirty="0">
                <a:solidFill>
                  <a:sysClr val="windowText" lastClr="000000"/>
                </a:solidFill>
              </a:rPr>
              <a:t> </a:t>
            </a:r>
            <a:r>
              <a:rPr lang="en-US" sz="1000" kern="0" dirty="0" err="1">
                <a:solidFill>
                  <a:sysClr val="windowText" lastClr="000000"/>
                </a:solidFill>
              </a:rPr>
              <a:t>Haque</a:t>
            </a:r>
            <a:endParaRPr lang="en-US" sz="1000" kern="0" dirty="0">
              <a:solidFill>
                <a:sysClr val="windowText" lastClr="000000"/>
              </a:solidFill>
            </a:endParaRPr>
          </a:p>
        </p:txBody>
      </p:sp>
    </p:spTree>
    <p:extLst>
      <p:ext uri="{BB962C8B-B14F-4D97-AF65-F5344CB8AC3E}">
        <p14:creationId xmlns:p14="http://schemas.microsoft.com/office/powerpoint/2010/main" val="79138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1" y="240323"/>
            <a:ext cx="9913121" cy="6629400"/>
          </a:xfrm>
          <a:prstGeom prst="rect">
            <a:avLst/>
          </a:prstGeom>
        </p:spPr>
      </p:pic>
      <p:sp>
        <p:nvSpPr>
          <p:cNvPr id="3" name="TextBox 2"/>
          <p:cNvSpPr txBox="1"/>
          <p:nvPr/>
        </p:nvSpPr>
        <p:spPr>
          <a:xfrm>
            <a:off x="2286000" y="1828800"/>
            <a:ext cx="5791200" cy="4270400"/>
          </a:xfrm>
          <a:prstGeom prst="rect">
            <a:avLst/>
          </a:prstGeom>
          <a:noFill/>
        </p:spPr>
        <p:txBody>
          <a:bodyPr wrap="square" rtlCol="0">
            <a:spAutoFit/>
          </a:bodyPr>
          <a:lstStyle/>
          <a:p>
            <a:pPr>
              <a:lnSpc>
                <a:spcPct val="90000"/>
              </a:lnSpc>
            </a:pPr>
            <a:r>
              <a:rPr lang="en-US" sz="6000" kern="0" dirty="0">
                <a:solidFill>
                  <a:sysClr val="windowText" lastClr="000000"/>
                </a:solidFill>
                <a:latin typeface="Lucida Calligraphy" panose="03010101010101010101" pitchFamily="66" charset="0"/>
              </a:rPr>
              <a:t>Strive for Calm</a:t>
            </a:r>
          </a:p>
          <a:p>
            <a:pPr>
              <a:lnSpc>
                <a:spcPct val="90000"/>
              </a:lnSpc>
            </a:pPr>
            <a:endParaRPr lang="en-US" sz="6000" kern="0" dirty="0">
              <a:solidFill>
                <a:sysClr val="windowText" lastClr="000000"/>
              </a:solidFill>
              <a:latin typeface="Lucida Calligraphy" panose="03010101010101010101" pitchFamily="66" charset="0"/>
            </a:endParaRPr>
          </a:p>
          <a:p>
            <a:pPr>
              <a:lnSpc>
                <a:spcPct val="90000"/>
              </a:lnSpc>
            </a:pPr>
            <a:r>
              <a:rPr lang="en-US" sz="6000" kern="0" dirty="0">
                <a:solidFill>
                  <a:sysClr val="windowText" lastClr="000000"/>
                </a:solidFill>
                <a:latin typeface="Lucida Calligraphy" panose="03010101010101010101" pitchFamily="66" charset="0"/>
              </a:rPr>
              <a:t>Keep Allah in Mind</a:t>
            </a:r>
          </a:p>
        </p:txBody>
      </p:sp>
      <p:sp>
        <p:nvSpPr>
          <p:cNvPr id="4" name="TextBox 3"/>
          <p:cNvSpPr txBox="1"/>
          <p:nvPr/>
        </p:nvSpPr>
        <p:spPr>
          <a:xfrm>
            <a:off x="8998721" y="6627168"/>
            <a:ext cx="21336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Flickr-Nick Kendrick</a:t>
            </a:r>
          </a:p>
        </p:txBody>
      </p:sp>
    </p:spTree>
    <p:extLst>
      <p:ext uri="{BB962C8B-B14F-4D97-AF65-F5344CB8AC3E}">
        <p14:creationId xmlns:p14="http://schemas.microsoft.com/office/powerpoint/2010/main" val="124372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Stress Over Time</a:t>
            </a:r>
          </a:p>
        </p:txBody>
      </p:sp>
      <p:sp>
        <p:nvSpPr>
          <p:cNvPr id="3" name="Text Placeholder 2"/>
          <p:cNvSpPr>
            <a:spLocks noGrp="1"/>
          </p:cNvSpPr>
          <p:nvPr>
            <p:ph type="body" sz="half" idx="2"/>
          </p:nvPr>
        </p:nvSpPr>
        <p:spPr/>
        <p:txBody>
          <a:bodyPr/>
          <a:lstStyle/>
          <a:p>
            <a:r>
              <a:rPr lang="en-US" dirty="0"/>
              <a:t>But Don’t Waste it Either</a:t>
            </a: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1443" r="1443"/>
          <a:stretch>
            <a:fillRect/>
          </a:stretch>
        </p:blipFill>
        <p:spPr>
          <a:xfrm flipH="1">
            <a:off x="492368" y="459422"/>
            <a:ext cx="6780215" cy="5249717"/>
          </a:xfrm>
        </p:spPr>
      </p:pic>
      <p:sp>
        <p:nvSpPr>
          <p:cNvPr id="5" name="TextBox 4"/>
          <p:cNvSpPr txBox="1"/>
          <p:nvPr/>
        </p:nvSpPr>
        <p:spPr>
          <a:xfrm>
            <a:off x="381000" y="5712768"/>
            <a:ext cx="32004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Flickr-Tanti </a:t>
            </a:r>
            <a:r>
              <a:rPr lang="en-US" sz="1000" kern="0" dirty="0" err="1">
                <a:solidFill>
                  <a:sysClr val="windowText" lastClr="000000"/>
                </a:solidFill>
              </a:rPr>
              <a:t>Ruwani</a:t>
            </a:r>
            <a:endParaRPr lang="en-US" sz="1000" kern="0" dirty="0">
              <a:solidFill>
                <a:sysClr val="windowText" lastClr="000000"/>
              </a:solidFill>
            </a:endParaRPr>
          </a:p>
        </p:txBody>
      </p:sp>
    </p:spTree>
    <p:extLst>
      <p:ext uri="{BB962C8B-B14F-4D97-AF65-F5344CB8AC3E}">
        <p14:creationId xmlns:p14="http://schemas.microsoft.com/office/powerpoint/2010/main" val="31169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258644" y="381000"/>
            <a:ext cx="9601200" cy="762000"/>
          </a:xfrm>
        </p:spPr>
        <p:txBody>
          <a:bodyPr/>
          <a:lstStyle/>
          <a:p>
            <a:pPr algn="ctr"/>
            <a:r>
              <a:rPr lang="en-US" i="1" dirty="0" err="1">
                <a:hlinkClick r:id="rId2"/>
              </a:rPr>
              <a:t>Wholistic</a:t>
            </a:r>
            <a:r>
              <a:rPr lang="en-US" i="1" dirty="0">
                <a:hlinkClick r:id="rId2"/>
              </a:rPr>
              <a:t> vs Holistic</a:t>
            </a:r>
            <a:endParaRPr lang="en-US" dirty="0"/>
          </a:p>
        </p:txBody>
      </p:sp>
      <p:sp>
        <p:nvSpPr>
          <p:cNvPr id="14" name="Content Placeholder 13"/>
          <p:cNvSpPr>
            <a:spLocks noGrp="1"/>
          </p:cNvSpPr>
          <p:nvPr>
            <p:ph idx="1"/>
          </p:nvPr>
        </p:nvSpPr>
        <p:spPr>
          <a:xfrm>
            <a:off x="1268779" y="1371600"/>
            <a:ext cx="9601202" cy="4495800"/>
          </a:xfrm>
        </p:spPr>
        <p:txBody>
          <a:bodyPr>
            <a:noAutofit/>
          </a:bodyPr>
          <a:lstStyle/>
          <a:p>
            <a:pPr marL="0" indent="0">
              <a:buNone/>
            </a:pPr>
            <a:r>
              <a:rPr lang="en-US" sz="2800" dirty="0"/>
              <a:t>The two words have very distinct meanings though somewhat similar in definition. </a:t>
            </a:r>
            <a:r>
              <a:rPr lang="en-US" sz="2800" dirty="0" err="1">
                <a:solidFill>
                  <a:schemeClr val="accent3">
                    <a:lumMod val="50000"/>
                  </a:schemeClr>
                </a:solidFill>
              </a:rPr>
              <a:t>Wholistic</a:t>
            </a:r>
            <a:r>
              <a:rPr lang="en-US" sz="2800" dirty="0"/>
              <a:t> refers to the whole, a whole item or whole body of a person or thing. The word defines the consideration of the entire structure or makeup, which includes the body, mind and the spirit in the case of a human being. </a:t>
            </a:r>
          </a:p>
          <a:p>
            <a:pPr marL="0" indent="0">
              <a:buNone/>
            </a:pPr>
            <a:r>
              <a:rPr lang="en-US" sz="2800" dirty="0"/>
              <a:t>The word </a:t>
            </a:r>
            <a:r>
              <a:rPr lang="en-US" sz="2800" dirty="0">
                <a:solidFill>
                  <a:schemeClr val="accent3">
                    <a:lumMod val="50000"/>
                  </a:schemeClr>
                </a:solidFill>
              </a:rPr>
              <a:t>holistic</a:t>
            </a:r>
            <a:r>
              <a:rPr lang="en-US" sz="2800" dirty="0"/>
              <a:t> is connected to holism, which focuses on the total entity and the interdependence of the diverse parts of this totality. Holistic has to do with the healing systems that are considered alternative like homeopathy and Ayurveda that deal with the human body as an interconnected whole.</a:t>
            </a:r>
          </a:p>
        </p:txBody>
      </p:sp>
      <p:sp>
        <p:nvSpPr>
          <p:cNvPr id="2" name="TextBox 1"/>
          <p:cNvSpPr txBox="1"/>
          <p:nvPr/>
        </p:nvSpPr>
        <p:spPr>
          <a:xfrm>
            <a:off x="6045933" y="5867400"/>
            <a:ext cx="6324600" cy="258532"/>
          </a:xfrm>
          <a:prstGeom prst="rect">
            <a:avLst/>
          </a:prstGeom>
          <a:noFill/>
        </p:spPr>
        <p:txBody>
          <a:bodyPr wrap="square" rtlCol="0">
            <a:spAutoFit/>
          </a:bodyPr>
          <a:lstStyle/>
          <a:p>
            <a:pPr>
              <a:lnSpc>
                <a:spcPct val="90000"/>
              </a:lnSpc>
            </a:pPr>
            <a:r>
              <a:rPr lang="en-US" sz="1200" kern="0" dirty="0">
                <a:solidFill>
                  <a:sysClr val="windowText" lastClr="000000"/>
                </a:solidFill>
              </a:rPr>
              <a:t>http://english.stackexchange.com/questions/139505/wholistic-vs-holistic</a:t>
            </a:r>
          </a:p>
        </p:txBody>
      </p:sp>
    </p:spTree>
    <p:extLst>
      <p:ext uri="{BB962C8B-B14F-4D97-AF65-F5344CB8AC3E}">
        <p14:creationId xmlns:p14="http://schemas.microsoft.com/office/powerpoint/2010/main" val="78697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762000"/>
            <a:ext cx="8229600" cy="3416320"/>
          </a:xfrm>
          <a:prstGeom prst="rect">
            <a:avLst/>
          </a:prstGeom>
          <a:noFill/>
        </p:spPr>
        <p:txBody>
          <a:bodyPr wrap="square" rtlCol="0">
            <a:spAutoFit/>
          </a:bodyPr>
          <a:lstStyle/>
          <a:p>
            <a:pPr algn="ctr">
              <a:lnSpc>
                <a:spcPct val="90000"/>
              </a:lnSpc>
            </a:pPr>
            <a:r>
              <a:rPr lang="en-US" sz="4000" kern="0" dirty="0">
                <a:solidFill>
                  <a:schemeClr val="accent1"/>
                </a:solidFill>
                <a:latin typeface="+mj-lt"/>
              </a:rPr>
              <a:t>Pause to REFLECT</a:t>
            </a:r>
          </a:p>
          <a:p>
            <a:pPr algn="ctr">
              <a:lnSpc>
                <a:spcPct val="90000"/>
              </a:lnSpc>
            </a:pPr>
            <a:endParaRPr lang="en-US" sz="4000" kern="0" dirty="0">
              <a:solidFill>
                <a:schemeClr val="accent1"/>
              </a:solidFill>
              <a:latin typeface="+mj-lt"/>
            </a:endParaRPr>
          </a:p>
          <a:p>
            <a:pPr marL="342900" indent="-342900" algn="ctr">
              <a:lnSpc>
                <a:spcPct val="90000"/>
              </a:lnSpc>
              <a:buFont typeface="Arial" panose="020B0604020202020204" pitchFamily="34" charset="0"/>
              <a:buChar char="•"/>
            </a:pPr>
            <a:r>
              <a:rPr lang="en-US" sz="4000" kern="0" dirty="0">
                <a:solidFill>
                  <a:schemeClr val="accent1"/>
                </a:solidFill>
                <a:latin typeface="+mj-lt"/>
              </a:rPr>
              <a:t>How Can You Prevent Derailment and Distractions?</a:t>
            </a:r>
          </a:p>
          <a:p>
            <a:pPr algn="ctr">
              <a:lnSpc>
                <a:spcPct val="90000"/>
              </a:lnSpc>
            </a:pPr>
            <a:endParaRPr lang="en-US" sz="4000" kern="0" dirty="0">
              <a:solidFill>
                <a:sysClr val="windowText" lastClr="000000"/>
              </a:solidFill>
              <a:latin typeface="+mj-lt"/>
            </a:endParaRPr>
          </a:p>
          <a:p>
            <a:pPr marL="342900" indent="-342900" algn="ctr">
              <a:lnSpc>
                <a:spcPct val="90000"/>
              </a:lnSpc>
              <a:buFont typeface="Arial" panose="020B0604020202020204" pitchFamily="34" charset="0"/>
              <a:buChar char="•"/>
            </a:pPr>
            <a:endParaRPr lang="en-US" sz="4000" kern="0" dirty="0">
              <a:solidFill>
                <a:sysClr val="windowText" lastClr="000000"/>
              </a:solidFill>
              <a:latin typeface="+mj-lt"/>
            </a:endParaRPr>
          </a:p>
        </p:txBody>
      </p:sp>
      <p:sp>
        <p:nvSpPr>
          <p:cNvPr id="3" name="Oval 2"/>
          <p:cNvSpPr/>
          <p:nvPr/>
        </p:nvSpPr>
        <p:spPr>
          <a:xfrm>
            <a:off x="685800" y="3352800"/>
            <a:ext cx="2971800" cy="8255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0" dirty="0">
                <a:solidFill>
                  <a:sysClr val="windowText" lastClr="000000"/>
                </a:solidFill>
              </a:rPr>
              <a:t>Students</a:t>
            </a:r>
          </a:p>
        </p:txBody>
      </p:sp>
      <p:sp>
        <p:nvSpPr>
          <p:cNvPr id="4" name="Oval 3"/>
          <p:cNvSpPr/>
          <p:nvPr/>
        </p:nvSpPr>
        <p:spPr>
          <a:xfrm>
            <a:off x="4343400" y="3408006"/>
            <a:ext cx="2971800" cy="8255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0" dirty="0">
                <a:solidFill>
                  <a:sysClr val="windowText" lastClr="000000"/>
                </a:solidFill>
              </a:rPr>
              <a:t>Supervisors</a:t>
            </a:r>
          </a:p>
        </p:txBody>
      </p:sp>
      <p:sp>
        <p:nvSpPr>
          <p:cNvPr id="5" name="Oval 4"/>
          <p:cNvSpPr/>
          <p:nvPr/>
        </p:nvSpPr>
        <p:spPr>
          <a:xfrm>
            <a:off x="8153400" y="3408006"/>
            <a:ext cx="2971800" cy="82552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0" dirty="0">
                <a:solidFill>
                  <a:sysClr val="windowText" lastClr="000000"/>
                </a:solidFill>
              </a:rPr>
              <a:t>Family</a:t>
            </a:r>
          </a:p>
        </p:txBody>
      </p:sp>
    </p:spTree>
    <p:extLst>
      <p:ext uri="{BB962C8B-B14F-4D97-AF65-F5344CB8AC3E}">
        <p14:creationId xmlns:p14="http://schemas.microsoft.com/office/powerpoint/2010/main" val="271957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228600"/>
            <a:ext cx="8763000" cy="6282906"/>
          </a:xfrm>
          <a:prstGeom prst="rect">
            <a:avLst/>
          </a:prstGeom>
        </p:spPr>
      </p:pic>
      <p:sp>
        <p:nvSpPr>
          <p:cNvPr id="3" name="TextBox 2"/>
          <p:cNvSpPr txBox="1"/>
          <p:nvPr/>
        </p:nvSpPr>
        <p:spPr>
          <a:xfrm>
            <a:off x="8610600" y="6511506"/>
            <a:ext cx="24384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Flickr-Jon Feinstein</a:t>
            </a:r>
          </a:p>
        </p:txBody>
      </p:sp>
      <p:cxnSp>
        <p:nvCxnSpPr>
          <p:cNvPr id="5" name="Straight Connector 4"/>
          <p:cNvCxnSpPr/>
          <p:nvPr/>
        </p:nvCxnSpPr>
        <p:spPr>
          <a:xfrm>
            <a:off x="2286000" y="4572000"/>
            <a:ext cx="7086600" cy="0"/>
          </a:xfrm>
          <a:prstGeom prst="line">
            <a:avLst/>
          </a:prstGeom>
          <a:ln/>
        </p:spPr>
        <p:style>
          <a:lnRef idx="3">
            <a:schemeClr val="accent4"/>
          </a:lnRef>
          <a:fillRef idx="0">
            <a:schemeClr val="accent4"/>
          </a:fillRef>
          <a:effectRef idx="2">
            <a:schemeClr val="accent4"/>
          </a:effectRef>
          <a:fontRef idx="minor">
            <a:schemeClr val="tx1"/>
          </a:fontRef>
        </p:style>
      </p:cxnSp>
      <p:sp>
        <p:nvSpPr>
          <p:cNvPr id="6" name="TextBox 5"/>
          <p:cNvSpPr txBox="1"/>
          <p:nvPr/>
        </p:nvSpPr>
        <p:spPr>
          <a:xfrm>
            <a:off x="2057400" y="4950823"/>
            <a:ext cx="3048000" cy="590931"/>
          </a:xfrm>
          <a:prstGeom prst="rect">
            <a:avLst/>
          </a:prstGeom>
          <a:noFill/>
        </p:spPr>
        <p:txBody>
          <a:bodyPr wrap="square" rtlCol="0">
            <a:spAutoFit/>
          </a:bodyPr>
          <a:lstStyle/>
          <a:p>
            <a:pPr>
              <a:lnSpc>
                <a:spcPct val="90000"/>
              </a:lnSpc>
            </a:pPr>
            <a:r>
              <a:rPr lang="en-US" sz="3600" b="1" kern="0" dirty="0">
                <a:solidFill>
                  <a:srgbClr val="F616D6"/>
                </a:solidFill>
              </a:rPr>
              <a:t>Respecting</a:t>
            </a:r>
            <a:r>
              <a:rPr lang="en-US" sz="2400" kern="0" dirty="0">
                <a:solidFill>
                  <a:sysClr val="windowText" lastClr="000000"/>
                </a:solidFill>
              </a:rPr>
              <a:t> </a:t>
            </a:r>
          </a:p>
        </p:txBody>
      </p:sp>
    </p:spTree>
    <p:extLst>
      <p:ext uri="{BB962C8B-B14F-4D97-AF65-F5344CB8AC3E}">
        <p14:creationId xmlns:p14="http://schemas.microsoft.com/office/powerpoint/2010/main" val="29924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Nasa Scientist reveals:</a:t>
            </a:r>
            <a:br>
              <a:rPr lang="en-US" dirty="0"/>
            </a:br>
            <a:r>
              <a:rPr lang="en-US" dirty="0"/>
              <a:t>You must stand up at least 32x a day</a:t>
            </a:r>
          </a:p>
        </p:txBody>
      </p:sp>
      <p:sp>
        <p:nvSpPr>
          <p:cNvPr id="3" name="Text Placeholder 2"/>
          <p:cNvSpPr>
            <a:spLocks noGrp="1"/>
          </p:cNvSpPr>
          <p:nvPr>
            <p:ph type="body" sz="half" idx="2"/>
          </p:nvPr>
        </p:nvSpPr>
        <p:spPr/>
        <p:txBody>
          <a:bodyPr/>
          <a:lstStyle/>
          <a:p>
            <a:r>
              <a:rPr lang="en-US" dirty="0"/>
              <a:t>Teach this to students too!</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5600" y="408782"/>
            <a:ext cx="3683170" cy="5534819"/>
          </a:xfrm>
        </p:spPr>
      </p:pic>
    </p:spTree>
    <p:extLst>
      <p:ext uri="{BB962C8B-B14F-4D97-AF65-F5344CB8AC3E}">
        <p14:creationId xmlns:p14="http://schemas.microsoft.com/office/powerpoint/2010/main" val="48691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can you do to share this with others?</a:t>
            </a:r>
          </a:p>
        </p:txBody>
      </p:sp>
      <p:sp>
        <p:nvSpPr>
          <p:cNvPr id="3" name="Subtitle 2"/>
          <p:cNvSpPr>
            <a:spLocks noGrp="1"/>
          </p:cNvSpPr>
          <p:nvPr>
            <p:ph type="subTitle" idx="1"/>
          </p:nvPr>
        </p:nvSpPr>
        <p:spPr/>
        <p:txBody>
          <a:bodyPr/>
          <a:lstStyle/>
          <a:p>
            <a:r>
              <a:rPr lang="en-US" dirty="0"/>
              <a:t>What changes will YOU make?</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65" b="7865"/>
          <a:stretch>
            <a:fillRect/>
          </a:stretch>
        </p:blipFill>
        <p:spPr/>
      </p:pic>
    </p:spTree>
    <p:extLst>
      <p:ext uri="{BB962C8B-B14F-4D97-AF65-F5344CB8AC3E}">
        <p14:creationId xmlns:p14="http://schemas.microsoft.com/office/powerpoint/2010/main" val="81358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09601" y="923924"/>
            <a:ext cx="5791200" cy="3733800"/>
          </a:xfrm>
        </p:spPr>
        <p:txBody>
          <a:bodyPr/>
          <a:lstStyle/>
          <a:p>
            <a:r>
              <a:rPr lang="en-US" dirty="0"/>
              <a:t>Running?</a:t>
            </a:r>
            <a:br>
              <a:rPr lang="en-US" dirty="0"/>
            </a:br>
            <a:br>
              <a:rPr lang="en-US" dirty="0"/>
            </a:br>
            <a:r>
              <a:rPr lang="en-US" dirty="0"/>
              <a:t>Walking or Other?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381000"/>
            <a:ext cx="4819648" cy="240982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2814270"/>
            <a:ext cx="3114674" cy="3114674"/>
          </a:xfrm>
          <a:prstGeom prst="rect">
            <a:avLst/>
          </a:prstGeom>
        </p:spPr>
      </p:pic>
      <p:sp>
        <p:nvSpPr>
          <p:cNvPr id="9" name="TextBox 8"/>
          <p:cNvSpPr txBox="1"/>
          <p:nvPr/>
        </p:nvSpPr>
        <p:spPr>
          <a:xfrm>
            <a:off x="2057401" y="4839416"/>
            <a:ext cx="4724399" cy="1089529"/>
          </a:xfrm>
          <a:prstGeom prst="rect">
            <a:avLst/>
          </a:prstGeom>
          <a:noFill/>
        </p:spPr>
        <p:txBody>
          <a:bodyPr wrap="square" rtlCol="0">
            <a:spAutoFit/>
          </a:bodyPr>
          <a:lstStyle/>
          <a:p>
            <a:pPr>
              <a:lnSpc>
                <a:spcPct val="90000"/>
              </a:lnSpc>
            </a:pPr>
            <a:r>
              <a:rPr lang="en-US" sz="3600" kern="0" dirty="0">
                <a:solidFill>
                  <a:srgbClr val="FFC000"/>
                </a:solidFill>
                <a:effectLst>
                  <a:outerShdw blurRad="38100" dist="38100" dir="2700000" algn="tl">
                    <a:srgbClr val="000000">
                      <a:alpha val="43137"/>
                    </a:srgbClr>
                  </a:outerShdw>
                </a:effectLst>
              </a:rPr>
              <a:t>Care to share other apps or tactics?</a:t>
            </a:r>
          </a:p>
        </p:txBody>
      </p:sp>
    </p:spTree>
    <p:extLst>
      <p:ext uri="{BB962C8B-B14F-4D97-AF65-F5344CB8AC3E}">
        <p14:creationId xmlns:p14="http://schemas.microsoft.com/office/powerpoint/2010/main" val="400791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26340"/>
            <a:ext cx="4512194" cy="30026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733800"/>
            <a:ext cx="4512194" cy="2743201"/>
          </a:xfrm>
          <a:prstGeom prst="rect">
            <a:avLst/>
          </a:prstGeom>
        </p:spPr>
      </p:pic>
      <p:sp>
        <p:nvSpPr>
          <p:cNvPr id="4" name="TextBox 3"/>
          <p:cNvSpPr txBox="1"/>
          <p:nvPr/>
        </p:nvSpPr>
        <p:spPr>
          <a:xfrm>
            <a:off x="762000" y="6246168"/>
            <a:ext cx="2057400" cy="230832"/>
          </a:xfrm>
          <a:prstGeom prst="rect">
            <a:avLst/>
          </a:prstGeom>
          <a:noFill/>
        </p:spPr>
        <p:txBody>
          <a:bodyPr wrap="square" rtlCol="0">
            <a:spAutoFit/>
          </a:bodyPr>
          <a:lstStyle/>
          <a:p>
            <a:pPr>
              <a:lnSpc>
                <a:spcPct val="90000"/>
              </a:lnSpc>
            </a:pPr>
            <a:r>
              <a:rPr lang="en-US" sz="1000" kern="0" dirty="0">
                <a:solidFill>
                  <a:schemeClr val="bg1"/>
                </a:solidFill>
              </a:rPr>
              <a:t>Photo Credit: Flickr-Patsy M_</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1" y="503316"/>
            <a:ext cx="3960813" cy="5973685"/>
          </a:xfrm>
          <a:prstGeom prst="rect">
            <a:avLst/>
          </a:prstGeom>
        </p:spPr>
      </p:pic>
    </p:spTree>
    <p:extLst>
      <p:ext uri="{BB962C8B-B14F-4D97-AF65-F5344CB8AC3E}">
        <p14:creationId xmlns:p14="http://schemas.microsoft.com/office/powerpoint/2010/main" val="361369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00800" y="228601"/>
            <a:ext cx="3419474" cy="6262169"/>
          </a:xfrm>
        </p:spPr>
      </p:pic>
      <p:sp>
        <p:nvSpPr>
          <p:cNvPr id="10" name="TextBox 9"/>
          <p:cNvSpPr txBox="1"/>
          <p:nvPr/>
        </p:nvSpPr>
        <p:spPr>
          <a:xfrm>
            <a:off x="1350962" y="2133601"/>
            <a:ext cx="3048000" cy="646331"/>
          </a:xfrm>
          <a:prstGeom prst="rect">
            <a:avLst/>
          </a:prstGeom>
          <a:noFill/>
        </p:spPr>
        <p:txBody>
          <a:bodyPr wrap="square" rtlCol="0">
            <a:spAutoFit/>
          </a:bodyPr>
          <a:lstStyle/>
          <a:p>
            <a:pPr algn="ctr">
              <a:lnSpc>
                <a:spcPct val="90000"/>
              </a:lnSpc>
            </a:pPr>
            <a:r>
              <a:rPr lang="en-US" sz="4000" kern="0" dirty="0">
                <a:solidFill>
                  <a:srgbClr val="00B0F0"/>
                </a:solidFill>
              </a:rPr>
              <a:t>Mercola.com</a:t>
            </a:r>
          </a:p>
        </p:txBody>
      </p:sp>
      <p:sp>
        <p:nvSpPr>
          <p:cNvPr id="11" name="TextBox 10"/>
          <p:cNvSpPr txBox="1"/>
          <p:nvPr/>
        </p:nvSpPr>
        <p:spPr>
          <a:xfrm>
            <a:off x="342900" y="5290441"/>
            <a:ext cx="5105400" cy="1200329"/>
          </a:xfrm>
          <a:prstGeom prst="rect">
            <a:avLst/>
          </a:prstGeom>
          <a:noFill/>
        </p:spPr>
        <p:txBody>
          <a:bodyPr wrap="square" rtlCol="0">
            <a:spAutoFit/>
          </a:bodyPr>
          <a:lstStyle/>
          <a:p>
            <a:pPr algn="ctr">
              <a:lnSpc>
                <a:spcPct val="90000"/>
              </a:lnSpc>
            </a:pPr>
            <a:r>
              <a:rPr lang="en-US" sz="4000" kern="0" dirty="0">
                <a:solidFill>
                  <a:srgbClr val="00B0F0"/>
                </a:solidFill>
              </a:rPr>
              <a:t>Site has a great search engine!</a:t>
            </a:r>
          </a:p>
        </p:txBody>
      </p:sp>
    </p:spTree>
    <p:extLst>
      <p:ext uri="{BB962C8B-B14F-4D97-AF65-F5344CB8AC3E}">
        <p14:creationId xmlns:p14="http://schemas.microsoft.com/office/powerpoint/2010/main" val="122423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What commitment will you make to preserve/improve your health?</a:t>
            </a:r>
          </a:p>
        </p:txBody>
      </p:sp>
      <p:graphicFrame>
        <p:nvGraphicFramePr>
          <p:cNvPr id="3" name="Diagram 2"/>
          <p:cNvGraphicFramePr/>
          <p:nvPr>
            <p:extLst/>
          </p:nvPr>
        </p:nvGraphicFramePr>
        <p:xfrm>
          <a:off x="2033060" y="1752600"/>
          <a:ext cx="8125883"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tar: 7 Points 3"/>
          <p:cNvSpPr/>
          <p:nvPr/>
        </p:nvSpPr>
        <p:spPr>
          <a:xfrm>
            <a:off x="762000" y="4572000"/>
            <a:ext cx="2438400" cy="1828800"/>
          </a:xfrm>
          <a:prstGeom prst="star7">
            <a:avLst/>
          </a:prstGeom>
          <a:solidFill>
            <a:schemeClr val="accent1">
              <a:lumMod val="20000"/>
              <a:lumOff val="8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0" dirty="0">
                <a:ln w="0"/>
                <a:solidFill>
                  <a:schemeClr val="tx1"/>
                </a:solidFill>
                <a:effectLst>
                  <a:outerShdw blurRad="38100" dist="19050" dir="2700000" algn="tl" rotWithShape="0">
                    <a:schemeClr val="dk1">
                      <a:alpha val="40000"/>
                    </a:schemeClr>
                  </a:outerShdw>
                </a:effectLst>
              </a:rPr>
              <a:t>Handout Alert</a:t>
            </a:r>
          </a:p>
        </p:txBody>
      </p:sp>
    </p:spTree>
    <p:extLst>
      <p:ext uri="{BB962C8B-B14F-4D97-AF65-F5344CB8AC3E}">
        <p14:creationId xmlns:p14="http://schemas.microsoft.com/office/powerpoint/2010/main" val="296496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3043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08813" y="304800"/>
            <a:ext cx="5180013" cy="3886200"/>
          </a:xfrm>
        </p:spPr>
        <p:txBody>
          <a:bodyPr/>
          <a:lstStyle/>
          <a:p>
            <a:r>
              <a:rPr lang="en-US" dirty="0"/>
              <a:t>Recommended Book</a:t>
            </a:r>
          </a:p>
        </p:txBody>
      </p:sp>
      <p:sp>
        <p:nvSpPr>
          <p:cNvPr id="5" name="Subtitle 4"/>
          <p:cNvSpPr>
            <a:spLocks noGrp="1"/>
          </p:cNvSpPr>
          <p:nvPr>
            <p:ph type="subTitle" idx="1"/>
          </p:nvPr>
        </p:nvSpPr>
        <p:spPr>
          <a:xfrm>
            <a:off x="7319476" y="4305301"/>
            <a:ext cx="4201213" cy="990599"/>
          </a:xfrm>
        </p:spPr>
        <p:txBody>
          <a:bodyPr/>
          <a:lstStyle/>
          <a:p>
            <a:r>
              <a:rPr lang="en-US" dirty="0"/>
              <a:t>Are we investing in our own growth? Are we REALLY preparing students for their FUTURE?</a:t>
            </a:r>
          </a:p>
        </p:txBody>
      </p:sp>
      <p:pic>
        <p:nvPicPr>
          <p:cNvPr id="7" name="Picture Placeholder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4514" r="4514"/>
          <a:stretch>
            <a:fillRect/>
          </a:stretch>
        </p:blipFill>
        <p:spPr>
          <a:xfrm>
            <a:off x="-34925" y="304800"/>
            <a:ext cx="5199063" cy="5715000"/>
          </a:xfrm>
        </p:spPr>
      </p:pic>
    </p:spTree>
    <p:extLst>
      <p:ext uri="{BB962C8B-B14F-4D97-AF65-F5344CB8AC3E}">
        <p14:creationId xmlns:p14="http://schemas.microsoft.com/office/powerpoint/2010/main" val="3999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5401" y="159543"/>
            <a:ext cx="9601200" cy="1189038"/>
          </a:xfrm>
        </p:spPr>
        <p:txBody>
          <a:bodyPr>
            <a:normAutofit/>
          </a:bodyPr>
          <a:lstStyle/>
          <a:p>
            <a:pPr algn="ctr"/>
            <a:r>
              <a:rPr lang="en-US" sz="4800" i="1" dirty="0" err="1">
                <a:solidFill>
                  <a:schemeClr val="accent5">
                    <a:lumMod val="75000"/>
                  </a:schemeClr>
                </a:solidFill>
              </a:rPr>
              <a:t>Wholistic</a:t>
            </a:r>
            <a:r>
              <a:rPr lang="en-US" sz="4800" i="1" dirty="0">
                <a:solidFill>
                  <a:schemeClr val="accent5">
                    <a:lumMod val="75000"/>
                  </a:schemeClr>
                </a:solidFill>
              </a:rPr>
              <a:t> vs Holistic</a:t>
            </a:r>
          </a:p>
        </p:txBody>
      </p:sp>
      <p:sp>
        <p:nvSpPr>
          <p:cNvPr id="6" name="Text Placeholder 5"/>
          <p:cNvSpPr>
            <a:spLocks noGrp="1"/>
          </p:cNvSpPr>
          <p:nvPr>
            <p:ph type="body" idx="1"/>
          </p:nvPr>
        </p:nvSpPr>
        <p:spPr>
          <a:xfrm>
            <a:off x="990600" y="1260445"/>
            <a:ext cx="4645152" cy="762000"/>
          </a:xfrm>
        </p:spPr>
        <p:txBody>
          <a:bodyPr>
            <a:normAutofit/>
          </a:bodyPr>
          <a:lstStyle/>
          <a:p>
            <a:pPr algn="ctr"/>
            <a:r>
              <a:rPr lang="en-US" sz="3600" dirty="0" err="1">
                <a:solidFill>
                  <a:schemeClr val="accent3">
                    <a:lumMod val="75000"/>
                  </a:schemeClr>
                </a:solidFill>
              </a:rPr>
              <a:t>Wholistic</a:t>
            </a:r>
            <a:r>
              <a:rPr lang="en-US" sz="3600" dirty="0">
                <a:solidFill>
                  <a:schemeClr val="accent3">
                    <a:lumMod val="75000"/>
                  </a:schemeClr>
                </a:solidFill>
              </a:rPr>
              <a:t> - parts</a:t>
            </a:r>
          </a:p>
        </p:txBody>
      </p:sp>
      <p:graphicFrame>
        <p:nvGraphicFramePr>
          <p:cNvPr id="10" name="Content Placeholder 9"/>
          <p:cNvGraphicFramePr>
            <a:graphicFrameLocks noGrp="1"/>
          </p:cNvGraphicFramePr>
          <p:nvPr>
            <p:ph sz="half" idx="2"/>
            <p:extLst/>
          </p:nvPr>
        </p:nvGraphicFramePr>
        <p:xfrm>
          <a:off x="953844" y="2089959"/>
          <a:ext cx="4645025" cy="4082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7"/>
          <p:cNvSpPr>
            <a:spLocks noGrp="1"/>
          </p:cNvSpPr>
          <p:nvPr>
            <p:ph type="body" sz="quarter" idx="3"/>
          </p:nvPr>
        </p:nvSpPr>
        <p:spPr>
          <a:xfrm>
            <a:off x="6441950" y="1304513"/>
            <a:ext cx="4645152" cy="762000"/>
          </a:xfrm>
        </p:spPr>
        <p:txBody>
          <a:bodyPr>
            <a:normAutofit/>
          </a:bodyPr>
          <a:lstStyle/>
          <a:p>
            <a:pPr algn="ctr"/>
            <a:r>
              <a:rPr lang="en-US" sz="3600" dirty="0">
                <a:solidFill>
                  <a:schemeClr val="accent3">
                    <a:lumMod val="75000"/>
                  </a:schemeClr>
                </a:solidFill>
              </a:rPr>
              <a:t>Holistic - systems</a:t>
            </a:r>
          </a:p>
        </p:txBody>
      </p:sp>
      <p:graphicFrame>
        <p:nvGraphicFramePr>
          <p:cNvPr id="11" name="Content Placeholder 10"/>
          <p:cNvGraphicFramePr>
            <a:graphicFrameLocks noGrp="1"/>
          </p:cNvGraphicFramePr>
          <p:nvPr>
            <p:ph sz="quarter" idx="4"/>
            <p:extLst/>
          </p:nvPr>
        </p:nvGraphicFramePr>
        <p:xfrm>
          <a:off x="6226542" y="2209800"/>
          <a:ext cx="4860560" cy="4343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7823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0" indent="0">
              <a:buNone/>
            </a:pPr>
            <a:r>
              <a:rPr lang="en-US" sz="4400" dirty="0">
                <a:solidFill>
                  <a:schemeClr val="accent1"/>
                </a:solidFill>
              </a:rPr>
              <a:t>“…our current cognitive tool set leaves us ill-equipped to comprehend the profound implications posed by rapid advances in everything from communications to warfare.” </a:t>
            </a:r>
          </a:p>
          <a:p>
            <a:pPr marL="0" indent="0">
              <a:buNone/>
            </a:pP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28601"/>
            <a:ext cx="4419600" cy="5715000"/>
          </a:xfrm>
          <a:prstGeom prst="rect">
            <a:avLst/>
          </a:prstGeom>
        </p:spPr>
      </p:pic>
    </p:spTree>
    <p:extLst>
      <p:ext uri="{BB962C8B-B14F-4D97-AF65-F5344CB8AC3E}">
        <p14:creationId xmlns:p14="http://schemas.microsoft.com/office/powerpoint/2010/main" val="60395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228601"/>
            <a:ext cx="10058400" cy="6186309"/>
          </a:xfrm>
          <a:prstGeom prst="rect">
            <a:avLst/>
          </a:prstGeom>
          <a:noFill/>
        </p:spPr>
        <p:txBody>
          <a:bodyPr wrap="square" rtlCol="0">
            <a:spAutoFit/>
          </a:bodyPr>
          <a:lstStyle/>
          <a:p>
            <a:pPr algn="ctr"/>
            <a:r>
              <a:rPr lang="en-US" sz="3600" kern="0" dirty="0">
                <a:solidFill>
                  <a:sysClr val="windowText" lastClr="000000"/>
                </a:solidFill>
              </a:rPr>
              <a:t>“In September 2014, every elementary and secondary student in a public school in the United Kingdom began studying computer programming. [Stuart Dredge, “Coding at School: A Parent’s Guide to England’s New Computing Curriculum,” </a:t>
            </a:r>
            <a:r>
              <a:rPr lang="en-US" sz="3600" i="1" kern="0" dirty="0">
                <a:solidFill>
                  <a:sysClr val="windowText" lastClr="000000"/>
                </a:solidFill>
              </a:rPr>
              <a:t>Guardian, </a:t>
            </a:r>
            <a:r>
              <a:rPr lang="en-US" sz="3600" kern="0" dirty="0">
                <a:solidFill>
                  <a:sysClr val="windowText" lastClr="000000"/>
                </a:solidFill>
              </a:rPr>
              <a:t>September 4, 2014, </a:t>
            </a:r>
            <a:r>
              <a:rPr lang="en-US" sz="3600" u="sng" kern="0" dirty="0">
                <a:solidFill>
                  <a:sysClr val="windowText" lastClr="000000"/>
                </a:solidFill>
                <a:hlinkClick r:id="rId2"/>
              </a:rPr>
              <a:t>http://www.theguardian.com/technology/2014/sep/04/coding-school-computing-children-programming</a:t>
            </a:r>
            <a:r>
              <a:rPr lang="en-US" sz="3600" kern="0" dirty="0">
                <a:solidFill>
                  <a:sysClr val="windowText" lastClr="000000"/>
                </a:solidFill>
              </a:rPr>
              <a:t> ] The U.S. government has thus far declined to institute such a blanket policy. But that could be changing.” (p. 166)</a:t>
            </a:r>
          </a:p>
        </p:txBody>
      </p:sp>
    </p:spTree>
    <p:extLst>
      <p:ext uri="{BB962C8B-B14F-4D97-AF65-F5344CB8AC3E}">
        <p14:creationId xmlns:p14="http://schemas.microsoft.com/office/powerpoint/2010/main" val="51919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81000" y="4876801"/>
            <a:ext cx="4343400" cy="587375"/>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kern="0">
              <a:solidFill>
                <a:sysClr val="windowText" lastClr="000000"/>
              </a:solidFill>
            </a:endParaRPr>
          </a:p>
        </p:txBody>
      </p:sp>
      <p:pic>
        <p:nvPicPr>
          <p:cNvPr id="5" name="Picture Placeholder 4"/>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5181600" y="688975"/>
            <a:ext cx="6781800" cy="475615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524000"/>
            <a:ext cx="4853353" cy="2743200"/>
          </a:xfrm>
          <a:prstGeom prst="rect">
            <a:avLst/>
          </a:prstGeom>
        </p:spPr>
      </p:pic>
      <p:sp>
        <p:nvSpPr>
          <p:cNvPr id="7" name="TextBox 6"/>
          <p:cNvSpPr txBox="1"/>
          <p:nvPr/>
        </p:nvSpPr>
        <p:spPr>
          <a:xfrm>
            <a:off x="381000" y="4876801"/>
            <a:ext cx="4267200" cy="590931"/>
          </a:xfrm>
          <a:prstGeom prst="rect">
            <a:avLst/>
          </a:prstGeom>
          <a:noFill/>
        </p:spPr>
        <p:txBody>
          <a:bodyPr wrap="square" rtlCol="0">
            <a:spAutoFit/>
          </a:bodyPr>
          <a:lstStyle/>
          <a:p>
            <a:pPr algn="ctr">
              <a:lnSpc>
                <a:spcPct val="90000"/>
              </a:lnSpc>
            </a:pPr>
            <a:r>
              <a:rPr lang="en-US" sz="3600" kern="0" dirty="0">
                <a:solidFill>
                  <a:schemeClr val="bg1"/>
                </a:solidFill>
              </a:rPr>
              <a:t>Other suggestions?</a:t>
            </a:r>
          </a:p>
        </p:txBody>
      </p:sp>
    </p:spTree>
    <p:extLst>
      <p:ext uri="{BB962C8B-B14F-4D97-AF65-F5344CB8AC3E}">
        <p14:creationId xmlns:p14="http://schemas.microsoft.com/office/powerpoint/2010/main" val="101695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04800"/>
            <a:ext cx="2744962" cy="2895600"/>
          </a:xfrm>
          <a:prstGeom prst="rect">
            <a:avLst/>
          </a:prstGeom>
        </p:spPr>
      </p:pic>
      <p:sp>
        <p:nvSpPr>
          <p:cNvPr id="2" name="TextBox 1"/>
          <p:cNvSpPr txBox="1"/>
          <p:nvPr/>
        </p:nvSpPr>
        <p:spPr>
          <a:xfrm>
            <a:off x="685800" y="2743200"/>
            <a:ext cx="10744200" cy="3539430"/>
          </a:xfrm>
          <a:prstGeom prst="rect">
            <a:avLst/>
          </a:prstGeom>
          <a:solidFill>
            <a:srgbClr val="DD7E2F"/>
          </a:solidFill>
        </p:spPr>
        <p:txBody>
          <a:bodyPr wrap="square" rtlCol="0">
            <a:spAutoFit/>
          </a:bodyPr>
          <a:lstStyle/>
          <a:p>
            <a:pPr algn="ctr"/>
            <a:r>
              <a:rPr lang="en-US" sz="3200" kern="0" dirty="0">
                <a:solidFill>
                  <a:sysClr val="windowText" lastClr="000000"/>
                </a:solidFill>
              </a:rPr>
              <a:t>“In too many schools, teachers lack the time to learn new technology, or don’t have the institutional support to fully integrate it into the curriculum. One way of overcoming these issues is to </a:t>
            </a:r>
            <a:r>
              <a:rPr lang="en-US" sz="3200" u="sng" kern="0" dirty="0">
                <a:solidFill>
                  <a:sysClr val="windowText" lastClr="000000"/>
                </a:solidFill>
              </a:rPr>
              <a:t>invite subject-matter experts </a:t>
            </a:r>
            <a:r>
              <a:rPr lang="en-US" sz="3200" kern="0" dirty="0">
                <a:solidFill>
                  <a:sysClr val="windowText" lastClr="000000"/>
                </a:solidFill>
              </a:rPr>
              <a:t>who are passionate about the technology to share their knowledge with the students, while the instructor oversees assessment and directs the conversation as necessary.” (p. 168)</a:t>
            </a:r>
          </a:p>
        </p:txBody>
      </p:sp>
    </p:spTree>
    <p:extLst>
      <p:ext uri="{BB962C8B-B14F-4D97-AF65-F5344CB8AC3E}">
        <p14:creationId xmlns:p14="http://schemas.microsoft.com/office/powerpoint/2010/main" val="229497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100" y="304800"/>
            <a:ext cx="6172200" cy="6172200"/>
          </a:xfrm>
          <a:prstGeom prst="rect">
            <a:avLst/>
          </a:prstGeom>
        </p:spPr>
      </p:pic>
    </p:spTree>
    <p:extLst>
      <p:ext uri="{BB962C8B-B14F-4D97-AF65-F5344CB8AC3E}">
        <p14:creationId xmlns:p14="http://schemas.microsoft.com/office/powerpoint/2010/main" val="206109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NOT to be the Crazy Chicken!</a:t>
            </a:r>
          </a:p>
        </p:txBody>
      </p:sp>
      <p:sp>
        <p:nvSpPr>
          <p:cNvPr id="3" name="Content Placeholder 2"/>
          <p:cNvSpPr>
            <a:spLocks noGrp="1"/>
          </p:cNvSpPr>
          <p:nvPr>
            <p:ph sz="half" idx="1"/>
          </p:nvPr>
        </p:nvSpPr>
        <p:spPr/>
        <p:txBody>
          <a:bodyPr/>
          <a:lstStyle/>
          <a:p>
            <a:pPr>
              <a:buClr>
                <a:schemeClr val="accent3"/>
              </a:buClr>
              <a:buSzPct val="100000"/>
              <a:buFont typeface="Wingdings" panose="05000000000000000000" pitchFamily="2" charset="2"/>
              <a:buChar char="ü"/>
            </a:pPr>
            <a:r>
              <a:rPr lang="en-US" dirty="0"/>
              <a:t>Seek guidance from Islam </a:t>
            </a:r>
          </a:p>
          <a:p>
            <a:pPr>
              <a:buClr>
                <a:schemeClr val="accent3"/>
              </a:buClr>
              <a:buSzPct val="100000"/>
              <a:buFont typeface="Wingdings" panose="05000000000000000000" pitchFamily="2" charset="2"/>
              <a:buChar char="ü"/>
            </a:pPr>
            <a:r>
              <a:rPr lang="en-US" dirty="0"/>
              <a:t>Acquire a grasp of research</a:t>
            </a:r>
          </a:p>
          <a:p>
            <a:pPr>
              <a:buClr>
                <a:schemeClr val="accent3"/>
              </a:buClr>
              <a:buSzPct val="99000"/>
              <a:buFont typeface="Wingdings" panose="05000000000000000000" pitchFamily="2" charset="2"/>
              <a:buChar char="ü"/>
            </a:pPr>
            <a:r>
              <a:rPr lang="en-US" dirty="0"/>
              <a:t>Develop a vision and plan</a:t>
            </a:r>
          </a:p>
          <a:p>
            <a:r>
              <a:rPr lang="en-US" dirty="0"/>
              <a:t>Create strategies for implementation toward personal and professional reform</a:t>
            </a:r>
          </a:p>
        </p:txBody>
      </p:sp>
      <p:graphicFrame>
        <p:nvGraphicFramePr>
          <p:cNvPr id="7" name="Content Placeholder 6" descr="Basic Matrix" title="SmartArt"/>
          <p:cNvGraphicFramePr>
            <a:graphicFrameLocks noGrp="1"/>
          </p:cNvGraphicFramePr>
          <p:nvPr>
            <p:ph sz="half" idx="2"/>
            <p:extLst/>
          </p:nvPr>
        </p:nvGraphicFramePr>
        <p:xfrm>
          <a:off x="6248401" y="1981200"/>
          <a:ext cx="4648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6934201" y="2286000"/>
            <a:ext cx="1523999"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kern="0" dirty="0">
                <a:ln/>
                <a:solidFill>
                  <a:schemeClr val="accent3"/>
                </a:solidFill>
              </a:rPr>
              <a:t>X</a:t>
            </a:r>
          </a:p>
        </p:txBody>
      </p:sp>
      <p:sp>
        <p:nvSpPr>
          <p:cNvPr id="12" name="Rectangle 11"/>
          <p:cNvSpPr/>
          <p:nvPr/>
        </p:nvSpPr>
        <p:spPr>
          <a:xfrm>
            <a:off x="8991601" y="2303585"/>
            <a:ext cx="83973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kern="0" dirty="0">
                <a:ln/>
                <a:solidFill>
                  <a:schemeClr val="accent3"/>
                </a:solidFill>
              </a:rPr>
              <a:t>X</a:t>
            </a:r>
          </a:p>
        </p:txBody>
      </p:sp>
      <p:sp>
        <p:nvSpPr>
          <p:cNvPr id="13" name="Rectangle 12"/>
          <p:cNvSpPr/>
          <p:nvPr/>
        </p:nvSpPr>
        <p:spPr>
          <a:xfrm>
            <a:off x="8968306" y="4070223"/>
            <a:ext cx="946093" cy="156966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kern="0" dirty="0">
                <a:ln/>
                <a:solidFill>
                  <a:schemeClr val="accent3"/>
                </a:solidFill>
              </a:rPr>
              <a:t>X</a:t>
            </a:r>
          </a:p>
        </p:txBody>
      </p:sp>
    </p:spTree>
    <p:extLst>
      <p:ext uri="{BB962C8B-B14F-4D97-AF65-F5344CB8AC3E}">
        <p14:creationId xmlns:p14="http://schemas.microsoft.com/office/powerpoint/2010/main" val="18613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2" y="2362200"/>
            <a:ext cx="4190999" cy="2438400"/>
          </a:xfrm>
        </p:spPr>
        <p:txBody>
          <a:bodyPr>
            <a:normAutofit/>
          </a:bodyPr>
          <a:lstStyle/>
          <a:p>
            <a:r>
              <a:rPr lang="en-US" dirty="0"/>
              <a:t>Don’t be the Crazy Chicken!</a:t>
            </a:r>
          </a:p>
        </p:txBody>
      </p:sp>
      <p:sp>
        <p:nvSpPr>
          <p:cNvPr id="3" name="Subtitle 2"/>
          <p:cNvSpPr>
            <a:spLocks noGrp="1"/>
          </p:cNvSpPr>
          <p:nvPr>
            <p:ph type="subTitle" idx="1"/>
          </p:nvPr>
        </p:nvSpPr>
        <p:spPr/>
        <p:txBody>
          <a:bodyPr/>
          <a:lstStyle/>
          <a:p>
            <a:r>
              <a:rPr lang="en-US" dirty="0"/>
              <a:t>Susan Labadi</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5181600" y="925687"/>
            <a:ext cx="6781800" cy="4522612"/>
          </a:xfrm>
        </p:spPr>
      </p:pic>
      <p:sp>
        <p:nvSpPr>
          <p:cNvPr id="4" name="TextBox 3"/>
          <p:cNvSpPr txBox="1"/>
          <p:nvPr/>
        </p:nvSpPr>
        <p:spPr>
          <a:xfrm>
            <a:off x="10445650" y="5245167"/>
            <a:ext cx="1492716" cy="203133"/>
          </a:xfrm>
          <a:prstGeom prst="rect">
            <a:avLst/>
          </a:prstGeom>
          <a:noFill/>
        </p:spPr>
        <p:txBody>
          <a:bodyPr wrap="none" rtlCol="0">
            <a:spAutoFit/>
          </a:bodyPr>
          <a:lstStyle/>
          <a:p>
            <a:pPr>
              <a:lnSpc>
                <a:spcPct val="90000"/>
              </a:lnSpc>
            </a:pPr>
            <a:r>
              <a:rPr lang="en-US" sz="800" kern="0" dirty="0">
                <a:solidFill>
                  <a:sysClr val="windowText" lastClr="000000"/>
                </a:solidFill>
              </a:rPr>
              <a:t>Photo credit: Flickr Rob Bixby</a:t>
            </a:r>
          </a:p>
        </p:txBody>
      </p:sp>
      <p:sp>
        <p:nvSpPr>
          <p:cNvPr id="6" name="TextBox 5"/>
          <p:cNvSpPr txBox="1"/>
          <p:nvPr/>
        </p:nvSpPr>
        <p:spPr>
          <a:xfrm>
            <a:off x="571500" y="607875"/>
            <a:ext cx="4419600" cy="978729"/>
          </a:xfrm>
          <a:prstGeom prst="rect">
            <a:avLst/>
          </a:prstGeom>
          <a:noFill/>
        </p:spPr>
        <p:txBody>
          <a:bodyPr wrap="square" rtlCol="0">
            <a:spAutoFit/>
          </a:bodyPr>
          <a:lstStyle/>
          <a:p>
            <a:pPr>
              <a:lnSpc>
                <a:spcPct val="90000"/>
              </a:lnSpc>
            </a:pPr>
            <a:r>
              <a:rPr lang="en-US" sz="3200" kern="0" dirty="0" err="1">
                <a:solidFill>
                  <a:schemeClr val="bg1"/>
                </a:solidFill>
              </a:rPr>
              <a:t>Wholistic</a:t>
            </a:r>
            <a:r>
              <a:rPr lang="en-US" sz="3200" kern="0" dirty="0">
                <a:solidFill>
                  <a:schemeClr val="bg1"/>
                </a:solidFill>
              </a:rPr>
              <a:t> Needs of the Teachers</a:t>
            </a:r>
          </a:p>
        </p:txBody>
      </p:sp>
      <p:sp>
        <p:nvSpPr>
          <p:cNvPr id="7" name="TextBox 6"/>
          <p:cNvSpPr txBox="1"/>
          <p:nvPr/>
        </p:nvSpPr>
        <p:spPr>
          <a:xfrm>
            <a:off x="1981200" y="1586604"/>
            <a:ext cx="1066800" cy="775597"/>
          </a:xfrm>
          <a:prstGeom prst="rect">
            <a:avLst/>
          </a:prstGeom>
          <a:noFill/>
        </p:spPr>
        <p:txBody>
          <a:bodyPr wrap="square" rtlCol="0">
            <a:spAutoFit/>
          </a:bodyPr>
          <a:lstStyle/>
          <a:p>
            <a:pPr>
              <a:lnSpc>
                <a:spcPct val="90000"/>
              </a:lnSpc>
            </a:pPr>
            <a:r>
              <a:rPr lang="en-US" sz="4800" b="1" kern="0" dirty="0">
                <a:solidFill>
                  <a:schemeClr val="bg1"/>
                </a:solidFill>
                <a:latin typeface="Jokerman LET" pitchFamily="2" charset="0"/>
              </a:rPr>
              <a:t>Or</a:t>
            </a:r>
          </a:p>
        </p:txBody>
      </p:sp>
    </p:spTree>
    <p:extLst>
      <p:ext uri="{BB962C8B-B14F-4D97-AF65-F5344CB8AC3E}">
        <p14:creationId xmlns:p14="http://schemas.microsoft.com/office/powerpoint/2010/main" val="355537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will you do to NOT be the Crazy Chicken?</a:t>
            </a:r>
          </a:p>
        </p:txBody>
      </p:sp>
      <p:sp>
        <p:nvSpPr>
          <p:cNvPr id="4" name="Content Placeholder 3"/>
          <p:cNvSpPr>
            <a:spLocks noGrp="1"/>
          </p:cNvSpPr>
          <p:nvPr>
            <p:ph type="subTitle" idx="1"/>
          </p:nvPr>
        </p:nvSpPr>
        <p:spPr>
          <a:xfrm>
            <a:off x="7086602" y="1066800"/>
            <a:ext cx="4800598" cy="4267200"/>
          </a:xfrm>
        </p:spPr>
        <p:txBody>
          <a:bodyPr>
            <a:normAutofit/>
          </a:bodyPr>
          <a:lstStyle/>
          <a:p>
            <a:r>
              <a:rPr lang="en-US" dirty="0"/>
              <a:t>Seek Allah’s Help and Be HIS Slave</a:t>
            </a:r>
          </a:p>
          <a:p>
            <a:r>
              <a:rPr lang="en-US" dirty="0"/>
              <a:t>Find Your Purpose</a:t>
            </a:r>
          </a:p>
          <a:p>
            <a:r>
              <a:rPr lang="en-US" dirty="0"/>
              <a:t>Set Your Intention</a:t>
            </a:r>
          </a:p>
          <a:p>
            <a:r>
              <a:rPr lang="en-US" dirty="0"/>
              <a:t>Take Care of Your Body and Mind</a:t>
            </a:r>
          </a:p>
          <a:p>
            <a:r>
              <a:rPr lang="en-US" dirty="0"/>
              <a:t>Protect Your Time From Disruption</a:t>
            </a:r>
          </a:p>
          <a:p>
            <a:r>
              <a:rPr lang="en-US" dirty="0"/>
              <a:t>Feed Your Intellect and Share</a:t>
            </a:r>
          </a:p>
          <a:p>
            <a:r>
              <a:rPr lang="en-US" dirty="0"/>
              <a:t>Encourage Learning For Students</a:t>
            </a:r>
          </a:p>
          <a:p>
            <a:endParaRPr lang="en-US" dirty="0"/>
          </a:p>
          <a:p>
            <a:r>
              <a:rPr lang="en-US" dirty="0"/>
              <a:t>DESIGN Your Life! Be Responsible!</a:t>
            </a:r>
          </a:p>
        </p:txBody>
      </p:sp>
    </p:spTree>
    <p:extLst>
      <p:ext uri="{BB962C8B-B14F-4D97-AF65-F5344CB8AC3E}">
        <p14:creationId xmlns:p14="http://schemas.microsoft.com/office/powerpoint/2010/main" val="385123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sz="4000" dirty="0"/>
              <a:t>SusanLabadi.com</a:t>
            </a:r>
          </a:p>
        </p:txBody>
      </p:sp>
      <p:sp>
        <p:nvSpPr>
          <p:cNvPr id="6" name="Subtitle 5"/>
          <p:cNvSpPr>
            <a:spLocks noGrp="1"/>
          </p:cNvSpPr>
          <p:nvPr>
            <p:ph type="subTitle" idx="1"/>
          </p:nvPr>
        </p:nvSpPr>
        <p:spPr/>
        <p:txBody>
          <a:bodyPr/>
          <a:lstStyle/>
          <a:p>
            <a:pPr algn="ctr"/>
            <a:r>
              <a:rPr lang="en-US" sz="3200" dirty="0" err="1"/>
              <a:t>Jazakum</a:t>
            </a:r>
            <a:r>
              <a:rPr lang="en-US" sz="3200" dirty="0"/>
              <a:t> </a:t>
            </a:r>
            <a:r>
              <a:rPr lang="en-US" sz="3200" dirty="0" err="1"/>
              <a:t>Allahu</a:t>
            </a:r>
            <a:r>
              <a:rPr lang="en-US" sz="3200" dirty="0"/>
              <a:t> </a:t>
            </a:r>
            <a:r>
              <a:rPr lang="en-US" sz="3200" dirty="0" err="1"/>
              <a:t>Kharirun</a:t>
            </a:r>
            <a:endParaRPr lang="en-US" sz="3200" dirty="0"/>
          </a:p>
          <a:p>
            <a:endParaRPr lang="en-US" dirty="0"/>
          </a:p>
        </p:txBody>
      </p:sp>
      <p:pic>
        <p:nvPicPr>
          <p:cNvPr id="8" name="Picture Placeholder 7"/>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5257800" y="754672"/>
            <a:ext cx="6781800" cy="4457700"/>
          </a:xfrm>
        </p:spPr>
      </p:pic>
    </p:spTree>
    <p:extLst>
      <p:ext uri="{BB962C8B-B14F-4D97-AF65-F5344CB8AC3E}">
        <p14:creationId xmlns:p14="http://schemas.microsoft.com/office/powerpoint/2010/main" val="358895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15551"/>
            <a:ext cx="5486400" cy="1066800"/>
          </a:xfrm>
        </p:spPr>
        <p:txBody>
          <a:bodyPr>
            <a:normAutofit/>
          </a:bodyPr>
          <a:lstStyle/>
          <a:p>
            <a:pPr algn="ctr"/>
            <a:r>
              <a:rPr lang="en-US" dirty="0"/>
              <a:t>Let’s Get Acquainted!</a:t>
            </a:r>
          </a:p>
        </p:txBody>
      </p:sp>
      <p:pic>
        <p:nvPicPr>
          <p:cNvPr id="4" name="Content Placeholder 3"/>
          <p:cNvPicPr>
            <a:picLocks noGrp="1" noChangeAspect="1"/>
          </p:cNvPicPr>
          <p:nvPr>
            <p:ph idx="1"/>
          </p:nvPr>
        </p:nvPicPr>
        <p:blipFill>
          <a:blip r:embed="rId2"/>
          <a:stretch>
            <a:fillRect/>
          </a:stretch>
        </p:blipFill>
        <p:spPr>
          <a:xfrm>
            <a:off x="685801" y="1057469"/>
            <a:ext cx="10809435" cy="6077340"/>
          </a:xfrm>
          <a:prstGeom prst="rect">
            <a:avLst/>
          </a:prstGeom>
        </p:spPr>
      </p:pic>
    </p:spTree>
    <p:extLst>
      <p:ext uri="{BB962C8B-B14F-4D97-AF65-F5344CB8AC3E}">
        <p14:creationId xmlns:p14="http://schemas.microsoft.com/office/powerpoint/2010/main" val="19423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9600" dirty="0">
                <a:latin typeface="Lucida Calligraphy" panose="03010101010101010101" pitchFamily="66" charset="0"/>
              </a:rPr>
              <a:t>WHY?</a:t>
            </a:r>
          </a:p>
        </p:txBody>
      </p:sp>
      <p:sp>
        <p:nvSpPr>
          <p:cNvPr id="3" name="Text Placeholder 2"/>
          <p:cNvSpPr>
            <a:spLocks noGrp="1"/>
          </p:cNvSpPr>
          <p:nvPr>
            <p:ph type="body" idx="1"/>
          </p:nvPr>
        </p:nvSpPr>
        <p:spPr/>
        <p:txBody>
          <a:bodyPr/>
          <a:lstStyle/>
          <a:p>
            <a:pPr algn="ctr"/>
            <a:r>
              <a:rPr lang="en-US" dirty="0"/>
              <a:t>What Did You Hope to Gain Today?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512" y="1814078"/>
            <a:ext cx="4636144" cy="3033415"/>
          </a:xfrm>
          <a:prstGeom prst="rect">
            <a:avLst/>
          </a:prstGeom>
          <a:effectLst>
            <a:softEdge rad="342900"/>
          </a:effectLst>
        </p:spPr>
      </p:pic>
      <p:sp>
        <p:nvSpPr>
          <p:cNvPr id="5" name="TextBox 4"/>
          <p:cNvSpPr txBox="1"/>
          <p:nvPr/>
        </p:nvSpPr>
        <p:spPr>
          <a:xfrm>
            <a:off x="9835584" y="4847492"/>
            <a:ext cx="1981200" cy="230832"/>
          </a:xfrm>
          <a:prstGeom prst="rect">
            <a:avLst/>
          </a:prstGeom>
          <a:noFill/>
        </p:spPr>
        <p:txBody>
          <a:bodyPr wrap="square" rtlCol="0">
            <a:spAutoFit/>
          </a:bodyPr>
          <a:lstStyle/>
          <a:p>
            <a:pPr>
              <a:lnSpc>
                <a:spcPct val="90000"/>
              </a:lnSpc>
            </a:pPr>
            <a:r>
              <a:rPr lang="en-US" sz="1000" kern="0" dirty="0">
                <a:solidFill>
                  <a:sysClr val="windowText" lastClr="000000"/>
                </a:solidFill>
              </a:rPr>
              <a:t>Photo Credit: Flickr-Sam </a:t>
            </a:r>
            <a:r>
              <a:rPr lang="en-US" sz="1000" kern="0" dirty="0" err="1">
                <a:solidFill>
                  <a:sysClr val="windowText" lastClr="000000"/>
                </a:solidFill>
              </a:rPr>
              <a:t>Howzit</a:t>
            </a:r>
            <a:endParaRPr lang="en-US" sz="1000" kern="0" dirty="0">
              <a:solidFill>
                <a:sysClr val="windowText" lastClr="000000"/>
              </a:solidFill>
            </a:endParaRPr>
          </a:p>
        </p:txBody>
      </p:sp>
    </p:spTree>
    <p:extLst>
      <p:ext uri="{BB962C8B-B14F-4D97-AF65-F5344CB8AC3E}">
        <p14:creationId xmlns:p14="http://schemas.microsoft.com/office/powerpoint/2010/main" val="142023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“God does not change the condition of a people unless they change what is in themselves.” (13:11)</a:t>
            </a:r>
            <a:br>
              <a:rPr lang="en-US" dirty="0"/>
            </a:br>
            <a:endParaRPr lang="en-US" sz="3200" dirty="0"/>
          </a:p>
        </p:txBody>
      </p:sp>
      <p:sp>
        <p:nvSpPr>
          <p:cNvPr id="3" name="Text Placeholder 2"/>
          <p:cNvSpPr>
            <a:spLocks noGrp="1"/>
          </p:cNvSpPr>
          <p:nvPr>
            <p:ph type="body" idx="1"/>
          </p:nvPr>
        </p:nvSpPr>
        <p:spPr/>
        <p:txBody>
          <a:bodyPr>
            <a:normAutofit/>
          </a:bodyPr>
          <a:lstStyle/>
          <a:p>
            <a:pPr algn="ctr"/>
            <a:r>
              <a:rPr lang="en-US" sz="2800" dirty="0"/>
              <a:t>We are capable and responsible for our choices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228600"/>
            <a:ext cx="4622800" cy="6038850"/>
          </a:xfrm>
          <a:prstGeom prst="rect">
            <a:avLst/>
          </a:prstGeom>
        </p:spPr>
      </p:pic>
      <p:sp>
        <p:nvSpPr>
          <p:cNvPr id="5" name="TextBox 4"/>
          <p:cNvSpPr txBox="1"/>
          <p:nvPr/>
        </p:nvSpPr>
        <p:spPr>
          <a:xfrm>
            <a:off x="10223500" y="6001448"/>
            <a:ext cx="1866900" cy="230832"/>
          </a:xfrm>
          <a:prstGeom prst="rect">
            <a:avLst/>
          </a:prstGeom>
          <a:noFill/>
        </p:spPr>
        <p:txBody>
          <a:bodyPr wrap="square" rtlCol="0">
            <a:spAutoFit/>
          </a:bodyPr>
          <a:lstStyle/>
          <a:p>
            <a:pPr>
              <a:lnSpc>
                <a:spcPct val="90000"/>
              </a:lnSpc>
            </a:pPr>
            <a:r>
              <a:rPr lang="en-US" sz="1000" kern="0" dirty="0">
                <a:solidFill>
                  <a:schemeClr val="bg1"/>
                </a:solidFill>
              </a:rPr>
              <a:t>Photo credit: Flickr el7bara</a:t>
            </a:r>
          </a:p>
        </p:txBody>
      </p:sp>
    </p:spTree>
    <p:extLst>
      <p:ext uri="{BB962C8B-B14F-4D97-AF65-F5344CB8AC3E}">
        <p14:creationId xmlns:p14="http://schemas.microsoft.com/office/powerpoint/2010/main" val="41725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NOT to be the Crazy Chicken!</a:t>
            </a:r>
          </a:p>
        </p:txBody>
      </p:sp>
      <p:sp>
        <p:nvSpPr>
          <p:cNvPr id="3" name="Content Placeholder 2"/>
          <p:cNvSpPr>
            <a:spLocks noGrp="1"/>
          </p:cNvSpPr>
          <p:nvPr>
            <p:ph sz="half" idx="1"/>
          </p:nvPr>
        </p:nvSpPr>
        <p:spPr/>
        <p:txBody>
          <a:bodyPr/>
          <a:lstStyle/>
          <a:p>
            <a:r>
              <a:rPr lang="en-US" dirty="0"/>
              <a:t>Seek guidance from Islam</a:t>
            </a:r>
          </a:p>
          <a:p>
            <a:r>
              <a:rPr lang="en-US" dirty="0"/>
              <a:t>Acquire a grasp of research</a:t>
            </a:r>
          </a:p>
          <a:p>
            <a:r>
              <a:rPr lang="en-US" dirty="0"/>
              <a:t>Develop a vision and plan</a:t>
            </a:r>
          </a:p>
          <a:p>
            <a:r>
              <a:rPr lang="en-US" dirty="0"/>
              <a:t>Create strategies for implementation toward personal and professional reform</a:t>
            </a:r>
          </a:p>
        </p:txBody>
      </p:sp>
      <p:graphicFrame>
        <p:nvGraphicFramePr>
          <p:cNvPr id="7" name="Content Placeholder 6" descr="Basic Matrix" title="SmartArt"/>
          <p:cNvGraphicFramePr>
            <a:graphicFrameLocks noGrp="1"/>
          </p:cNvGraphicFramePr>
          <p:nvPr>
            <p:ph sz="half" idx="2"/>
            <p:extLst/>
          </p:nvPr>
        </p:nvGraphicFramePr>
        <p:xfrm>
          <a:off x="6248401" y="1981200"/>
          <a:ext cx="4648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491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381000"/>
            <a:ext cx="7010399" cy="5810250"/>
          </a:xfrm>
        </p:spPr>
        <p:txBody>
          <a:bodyPr/>
          <a:lstStyle/>
          <a:p>
            <a:r>
              <a:rPr lang="en-US" sz="2800" dirty="0"/>
              <a:t>“Yes, we’ve boosted our productivity as a human race but we’ve also lost three things along the way: </a:t>
            </a:r>
            <a:r>
              <a:rPr lang="en-US" sz="2800" b="1" dirty="0">
                <a:solidFill>
                  <a:schemeClr val="accent1">
                    <a:lumMod val="50000"/>
                  </a:schemeClr>
                </a:solidFill>
              </a:rPr>
              <a:t>our purpose, our values, and our soul. </a:t>
            </a:r>
            <a:r>
              <a:rPr lang="en-US" sz="2800" dirty="0"/>
              <a:t>As humans, we’re treating ourselves (and other human beings) as soul-less machines whose whole purpose is to work. </a:t>
            </a:r>
            <a:br>
              <a:rPr lang="en-US" sz="2800" dirty="0"/>
            </a:br>
            <a:br>
              <a:rPr lang="en-US" sz="2800" dirty="0"/>
            </a:br>
            <a:r>
              <a:rPr lang="en-US" sz="2800" dirty="0"/>
              <a:t>We’ve </a:t>
            </a:r>
            <a:r>
              <a:rPr lang="en-US" sz="2800" b="1" dirty="0">
                <a:solidFill>
                  <a:schemeClr val="accent1">
                    <a:lumMod val="50000"/>
                  </a:schemeClr>
                </a:solidFill>
              </a:rPr>
              <a:t>focused on what improves the functions of the body </a:t>
            </a:r>
            <a:r>
              <a:rPr lang="en-US" sz="2800" dirty="0"/>
              <a:t>(nutrition, fitness, and sleep) </a:t>
            </a:r>
            <a:r>
              <a:rPr lang="en-US" sz="2800" b="1" dirty="0">
                <a:solidFill>
                  <a:schemeClr val="accent1">
                    <a:lumMod val="50000"/>
                  </a:schemeClr>
                </a:solidFill>
              </a:rPr>
              <a:t>and the mind </a:t>
            </a:r>
            <a:r>
              <a:rPr lang="en-US" sz="2800" dirty="0"/>
              <a:t>(focus, creativity, and time management) and </a:t>
            </a:r>
            <a:r>
              <a:rPr lang="en-US" sz="2800" b="1" dirty="0">
                <a:solidFill>
                  <a:srgbClr val="F77819"/>
                </a:solidFill>
              </a:rPr>
              <a:t>neglected the values that nourish our soul</a:t>
            </a:r>
            <a:r>
              <a:rPr lang="en-US" sz="2800" dirty="0"/>
              <a:t>.”</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381000"/>
            <a:ext cx="4191000" cy="5810250"/>
          </a:xfrm>
          <a:prstGeom prst="rect">
            <a:avLst/>
          </a:prstGeom>
        </p:spPr>
      </p:pic>
    </p:spTree>
    <p:extLst>
      <p:ext uri="{BB962C8B-B14F-4D97-AF65-F5344CB8AC3E}">
        <p14:creationId xmlns:p14="http://schemas.microsoft.com/office/powerpoint/2010/main" val="210413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co Living 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1197</Words>
  <Application>Microsoft Office PowerPoint</Application>
  <PresentationFormat>Widescreen</PresentationFormat>
  <Paragraphs>159</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Bookman Old Style</vt:lpstr>
      <vt:lpstr>Cambria</vt:lpstr>
      <vt:lpstr>Jokerman LET</vt:lpstr>
      <vt:lpstr>Lucida Calligraphy</vt:lpstr>
      <vt:lpstr>Wingdings</vt:lpstr>
      <vt:lpstr>Eco Living 16x9</vt:lpstr>
      <vt:lpstr>Don’t be the Crazy Chicken!</vt:lpstr>
      <vt:lpstr>It’s Tough to be Muslim…</vt:lpstr>
      <vt:lpstr>Wholistic vs Holistic</vt:lpstr>
      <vt:lpstr>Wholistic vs Holistic</vt:lpstr>
      <vt:lpstr>Let’s Get Acquainted!</vt:lpstr>
      <vt:lpstr>WHY?</vt:lpstr>
      <vt:lpstr>“God does not change the condition of a people unless they change what is in themselves.” (13:11) </vt:lpstr>
      <vt:lpstr>How NOT to be the Crazy Chicken!</vt:lpstr>
      <vt:lpstr>“Yes, we’ve boosted our productivity as a human race but we’ve also lost three things along the way: our purpose, our values, and our soul. As humans, we’re treating ourselves (and other human beings) as soul-less machines whose whole purpose is to work.   We’ve focused on what improves the functions of the body (nutrition, fitness, and sleep) and the mind (focus, creativity, and time management) and neglected the values that nourish our soul.” </vt:lpstr>
      <vt:lpstr> </vt:lpstr>
      <vt:lpstr>PowerPoint Presentation</vt:lpstr>
      <vt:lpstr>“God will find a way out for those who are mindful of him, and will provide for them from an unexpected source.” (65:2-3)  “If you are thankful, I will give you more.” (14:7) </vt:lpstr>
      <vt:lpstr>Barakah as related to a spiritual motivation and the divinely gifted energy to accomplish things.  We know that all energy comes from The Divine; and when we acknowledge this and ask for His help, we may be given the key to access this energy as the means to service our performance of noble work.  Although we do what we can to support our good health and harmony with all things, it is only from Allah that all power is given.</vt:lpstr>
      <vt:lpstr>PowerPoint Presentation</vt:lpstr>
      <vt:lpstr>Spiritual Self Check-up</vt:lpstr>
      <vt:lpstr>Want more energy? Do something good for someone</vt:lpstr>
      <vt:lpstr>Rx for a Cure</vt:lpstr>
      <vt:lpstr>PowerPoint Presentation</vt:lpstr>
      <vt:lpstr>PowerPoint Presentation</vt:lpstr>
      <vt:lpstr>PowerPoint Presentation</vt:lpstr>
      <vt:lpstr>“Nothing is sweeter than 2 rakat in the night.” </vt:lpstr>
      <vt:lpstr>PowerPoint Presentation</vt:lpstr>
      <vt:lpstr>INTENT</vt:lpstr>
      <vt:lpstr>Self-Care</vt:lpstr>
      <vt:lpstr>Design Your Optimal Conditions</vt:lpstr>
      <vt:lpstr>Develop Self Awareness</vt:lpstr>
      <vt:lpstr>Clarify Your Boundaries</vt:lpstr>
      <vt:lpstr>PowerPoint Presentation</vt:lpstr>
      <vt:lpstr>Don’t Stress Over Time</vt:lpstr>
      <vt:lpstr>PowerPoint Presentation</vt:lpstr>
      <vt:lpstr>PowerPoint Presentation</vt:lpstr>
      <vt:lpstr>Nasa Scientist reveals: You must stand up at least 32x a day</vt:lpstr>
      <vt:lpstr>What can you do to share this with others?</vt:lpstr>
      <vt:lpstr>Running?  Walking or Other?</vt:lpstr>
      <vt:lpstr>PowerPoint Presentation</vt:lpstr>
      <vt:lpstr>PowerPoint Presentation</vt:lpstr>
      <vt:lpstr>What commitment will you make to preserve/improve your health?</vt:lpstr>
      <vt:lpstr>PowerPoint Presentation</vt:lpstr>
      <vt:lpstr>Recommended Book</vt:lpstr>
      <vt:lpstr>PowerPoint Presentation</vt:lpstr>
      <vt:lpstr>PowerPoint Presentation</vt:lpstr>
      <vt:lpstr>PowerPoint Presentation</vt:lpstr>
      <vt:lpstr>PowerPoint Presentation</vt:lpstr>
      <vt:lpstr>PowerPoint Presentation</vt:lpstr>
      <vt:lpstr>How NOT to be the Crazy Chicken!</vt:lpstr>
      <vt:lpstr>Don’t be the Crazy Chicken!</vt:lpstr>
      <vt:lpstr>What will you do to NOT be the Crazy Chicken?</vt:lpstr>
      <vt:lpstr>SusanLabadi.com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be the Crazy Chicken!</dc:title>
  <dc:creator>Susan Labadi</dc:creator>
  <cp:lastModifiedBy>Susan Labadi</cp:lastModifiedBy>
  <cp:revision>2</cp:revision>
  <dcterms:created xsi:type="dcterms:W3CDTF">2017-04-15T03:57:32Z</dcterms:created>
  <dcterms:modified xsi:type="dcterms:W3CDTF">2017-04-15T04:06:24Z</dcterms:modified>
</cp:coreProperties>
</file>