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85" r:id="rId25"/>
    <p:sldId id="286" r:id="rId26"/>
    <p:sldId id="287" r:id="rId27"/>
    <p:sldId id="279" r:id="rId28"/>
    <p:sldId id="280" r:id="rId29"/>
    <p:sldId id="281" r:id="rId30"/>
    <p:sldId id="282" r:id="rId31"/>
    <p:sldId id="283" r:id="rId32"/>
    <p:sldId id="28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5" autoAdjust="0"/>
    <p:restoredTop sz="94660"/>
  </p:normalViewPr>
  <p:slideViewPr>
    <p:cSldViewPr>
      <p:cViewPr varScale="1">
        <p:scale>
          <a:sx n="47" d="100"/>
          <a:sy n="47" d="100"/>
        </p:scale>
        <p:origin x="63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1B54-79C1-48C6-B4F1-7E0CE8AF2774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F1B5-C0BA-46D5-B5EC-A55A8FDC215E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1B54-79C1-48C6-B4F1-7E0CE8AF2774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F1B5-C0BA-46D5-B5EC-A55A8FDC21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1B54-79C1-48C6-B4F1-7E0CE8AF2774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F1B5-C0BA-46D5-B5EC-A55A8FDC21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1B54-79C1-48C6-B4F1-7E0CE8AF2774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F1B5-C0BA-46D5-B5EC-A55A8FDC21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1B54-79C1-48C6-B4F1-7E0CE8AF2774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F1B5-C0BA-46D5-B5EC-A55A8FDC215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1B54-79C1-48C6-B4F1-7E0CE8AF2774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F1B5-C0BA-46D5-B5EC-A55A8FDC21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1B54-79C1-48C6-B4F1-7E0CE8AF2774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F1B5-C0BA-46D5-B5EC-A55A8FDC21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1B54-79C1-48C6-B4F1-7E0CE8AF2774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F1B5-C0BA-46D5-B5EC-A55A8FDC21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1B54-79C1-48C6-B4F1-7E0CE8AF2774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F1B5-C0BA-46D5-B5EC-A55A8FDC21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1B54-79C1-48C6-B4F1-7E0CE8AF2774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F1B5-C0BA-46D5-B5EC-A55A8FDC215E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1B54-79C1-48C6-B4F1-7E0CE8AF2774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F1B5-C0BA-46D5-B5EC-A55A8FDC215E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8601B54-79C1-48C6-B4F1-7E0CE8AF2774}" type="datetimeFigureOut">
              <a:rPr lang="en-US" smtClean="0"/>
              <a:t>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36CF1B5-C0BA-46D5-B5EC-A55A8FDC215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298575"/>
          </a:xfrm>
        </p:spPr>
        <p:txBody>
          <a:bodyPr/>
          <a:lstStyle/>
          <a:p>
            <a:r>
              <a:rPr lang="en-US" dirty="0" smtClean="0"/>
              <a:t>Help! I Have a Sick School!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352800"/>
            <a:ext cx="4419600" cy="152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Principal and Teacher Evaluations Can Heal …and they can also hurt.</a:t>
            </a:r>
          </a:p>
          <a:p>
            <a:r>
              <a:rPr lang="en-US" b="1" dirty="0" smtClean="0"/>
              <a:t>Susan </a:t>
            </a:r>
            <a:r>
              <a:rPr lang="en-US" b="1" dirty="0" err="1" smtClean="0"/>
              <a:t>Labadi</a:t>
            </a:r>
            <a:endParaRPr lang="en-US" b="1" dirty="0" smtClean="0"/>
          </a:p>
          <a:p>
            <a:r>
              <a:rPr lang="en-US" dirty="0" smtClean="0"/>
              <a:t>SusanLabadi.com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184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Teacher Satisfaction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In Finland, teachers see themselves as highly trained professionals</a:t>
            </a: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810000"/>
            <a:ext cx="823436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U.S. teachers are at a 25 year low with 39 percent rating themselves as “very satisfied” (MetLife Study 2013</a:t>
            </a:r>
            <a:r>
              <a:rPr lang="en-US" sz="3600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45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chemeClr val="accent2"/>
                </a:solidFill>
              </a:rPr>
              <a:t>What About Principals? </a:t>
            </a:r>
            <a:r>
              <a:rPr lang="en-US" sz="54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₅,₆,₇,₈</a:t>
            </a:r>
            <a:endParaRPr lang="en-US" sz="5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Michael </a:t>
            </a:r>
            <a:r>
              <a:rPr lang="en-US" sz="4000" dirty="0" err="1" smtClean="0"/>
              <a:t>Fullan</a:t>
            </a:r>
            <a:r>
              <a:rPr lang="en-US" sz="4000" dirty="0" smtClean="0"/>
              <a:t>, </a:t>
            </a:r>
            <a:r>
              <a:rPr lang="en-US" sz="4000" i="1" dirty="0" smtClean="0"/>
              <a:t>The Principal: Three Keys to Maximizing Impact</a:t>
            </a:r>
          </a:p>
          <a:p>
            <a:pPr lvl="1"/>
            <a:r>
              <a:rPr lang="en-US" sz="3600" dirty="0" smtClean="0"/>
              <a:t>Why research and micromanage?</a:t>
            </a:r>
          </a:p>
          <a:p>
            <a:pPr marL="365760" lvl="1" indent="0">
              <a:buNone/>
            </a:pPr>
            <a:r>
              <a:rPr lang="en-US" sz="3600" dirty="0" smtClean="0"/>
              <a:t>Time is better spent Leading Teachers to </a:t>
            </a:r>
            <a:r>
              <a:rPr lang="en-US" sz="3600" b="1" dirty="0" smtClean="0">
                <a:solidFill>
                  <a:schemeClr val="accent5"/>
                </a:solidFill>
              </a:rPr>
              <a:t>LEARN, DISSEMINATE KNOWLEDGE, and BE A CHANGE AGENT</a:t>
            </a:r>
            <a:endParaRPr lang="en-US" sz="3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2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2"/>
                </a:solidFill>
              </a:rPr>
              <a:t>What About Principals?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smtClean="0"/>
              <a:t>Linda </a:t>
            </a:r>
            <a:r>
              <a:rPr lang="en-US" sz="4000" smtClean="0"/>
              <a:t>Darling-Hammond </a:t>
            </a:r>
            <a:r>
              <a:rPr lang="en-US" sz="4000" dirty="0" smtClean="0"/>
              <a:t>(2013) states, “…expected to observe teachers, mentor beginners, coach those who need help, document concerns and support processes for those who struggle…recommend dismissal based on the assembled record (p. 24).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7708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2"/>
                </a:solidFill>
              </a:rPr>
              <a:t>What About Principals</a:t>
            </a:r>
            <a:r>
              <a:rPr lang="en-US" sz="5400" dirty="0" smtClean="0">
                <a:solidFill>
                  <a:schemeClr val="accent2"/>
                </a:solidFill>
              </a:rPr>
              <a:t>? </a:t>
            </a:r>
            <a:r>
              <a:rPr lang="en-US" sz="54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₉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…in addition to other functions for leadership, expertise, and accountability.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accent5"/>
                </a:solidFill>
              </a:rPr>
              <a:t>Principals are frustrated by the lack of professional training of their evaluators, deficient instrument designs, improper measurement criteria, and observations</a:t>
            </a:r>
            <a:endParaRPr lang="en-US" sz="4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2"/>
                </a:solidFill>
              </a:rPr>
              <a:t>What About Principals?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When researchers asked, “What effect, if any has your experience with evaluation had on your belief about your performance?</a:t>
            </a:r>
          </a:p>
          <a:p>
            <a:r>
              <a:rPr lang="en-US" sz="3600" dirty="0" smtClean="0">
                <a:solidFill>
                  <a:schemeClr val="accent5"/>
                </a:solidFill>
              </a:rPr>
              <a:t>74% felt the evaluation process did not work (McMahon, Peters, and Schumacher)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One principal exclaimed…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9273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2"/>
                </a:solidFill>
              </a:rPr>
              <a:t>What About Principals?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/>
                </a:solidFill>
              </a:rPr>
              <a:t>“My evaluations HAVE NOT reflected the amount of work I have done nor the quality. I have to believe in myself and value the work I have done without receiving the compliments or adequate evaluations from my supervisors.” </a:t>
            </a:r>
            <a:r>
              <a:rPr lang="en-US" sz="3600" dirty="0" smtClean="0"/>
              <a:t>(McMahon, et al.)</a:t>
            </a:r>
            <a:endParaRPr lang="en-US" sz="3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4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Communities, NOT Corporations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/>
          <a:lstStyle/>
          <a:p>
            <a:r>
              <a:rPr lang="en-US" sz="3200" dirty="0" smtClean="0"/>
              <a:t>Evaluations were originated from corporate culture, however schools are Communities whereby people are more intimately connected</a:t>
            </a:r>
            <a:r>
              <a:rPr lang="en-US" dirty="0" smtClean="0"/>
              <a:t>.</a:t>
            </a:r>
          </a:p>
          <a:p>
            <a:endParaRPr lang="en-US" sz="3200" dirty="0" smtClean="0"/>
          </a:p>
          <a:p>
            <a:r>
              <a:rPr lang="en-US" sz="3200" dirty="0" smtClean="0"/>
              <a:t>Communities influence goals, habits, perceptions, and their effects are long lasting into people’s lives.</a:t>
            </a:r>
            <a:endParaRPr lang="en-US" sz="3200" dirty="0"/>
          </a:p>
        </p:txBody>
      </p:sp>
      <p:sp>
        <p:nvSpPr>
          <p:cNvPr id="4" name="Lightning Bolt 3"/>
          <p:cNvSpPr/>
          <p:nvPr/>
        </p:nvSpPr>
        <p:spPr>
          <a:xfrm rot="9279229">
            <a:off x="4119415" y="4708866"/>
            <a:ext cx="2809478" cy="2077336"/>
          </a:xfrm>
          <a:prstGeom prst="lightningBol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1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pPr algn="ctr"/>
            <a:r>
              <a:rPr lang="en-US" sz="4900" dirty="0">
                <a:solidFill>
                  <a:schemeClr val="tx1"/>
                </a:solidFill>
              </a:rPr>
              <a:t>Communities, NOT Corporations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76400"/>
            <a:ext cx="4191000" cy="3133725"/>
          </a:xfrm>
        </p:spPr>
      </p:pic>
      <p:sp>
        <p:nvSpPr>
          <p:cNvPr id="5" name="TextBox 4"/>
          <p:cNvSpPr txBox="1"/>
          <p:nvPr/>
        </p:nvSpPr>
        <p:spPr>
          <a:xfrm>
            <a:off x="914400" y="5105400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</a:rPr>
              <a:t>Motivated by desire to be part of something more substantial</a:t>
            </a:r>
          </a:p>
          <a:p>
            <a:pPr algn="ctr"/>
            <a:r>
              <a:rPr lang="en-US" sz="2800" dirty="0" smtClean="0">
                <a:solidFill>
                  <a:schemeClr val="accent5"/>
                </a:solidFill>
              </a:rPr>
              <a:t>Morale can be contagious and more long lasting</a:t>
            </a:r>
            <a:endParaRPr lang="en-US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0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accent1"/>
            </a:solidFill>
            <a:prstDash val="solid"/>
          </a:ln>
        </p:spPr>
        <p:txBody>
          <a:bodyPr anchor="ctr"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accent6"/>
                </a:solidFill>
              </a:rPr>
              <a:t>Overcoming Threatening Dynamics</a:t>
            </a:r>
            <a:endParaRPr lang="en-US" sz="44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 smtClean="0"/>
              <a:t>We will…					</a:t>
            </a:r>
            <a:r>
              <a:rPr lang="en-US" sz="4400" dirty="0" smtClean="0">
                <a:latin typeface="Calibri" panose="020F0502020204030204" pitchFamily="34" charset="0"/>
              </a:rPr>
              <a:t>₁₀ ₁₁ </a:t>
            </a:r>
            <a:endParaRPr lang="en-US" sz="4400" dirty="0" smtClean="0"/>
          </a:p>
          <a:p>
            <a:r>
              <a:rPr lang="en-US" sz="4400" dirty="0" smtClean="0"/>
              <a:t>Develop All Stakeholders</a:t>
            </a:r>
          </a:p>
          <a:p>
            <a:r>
              <a:rPr lang="en-US" sz="4400" dirty="0" smtClean="0"/>
              <a:t>Help Individuals Find Their Talents</a:t>
            </a:r>
          </a:p>
          <a:p>
            <a:r>
              <a:rPr lang="en-US" sz="4400" dirty="0" smtClean="0"/>
              <a:t>Demonstrate Humility</a:t>
            </a:r>
          </a:p>
          <a:p>
            <a:r>
              <a:rPr lang="en-US" sz="4400" dirty="0" smtClean="0">
                <a:solidFill>
                  <a:schemeClr val="accent2"/>
                </a:solidFill>
              </a:rPr>
              <a:t>Target Student Achievement as a Type of Knowledge or Skill</a:t>
            </a:r>
            <a:endParaRPr lang="en-US" sz="4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How To Do It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Peer Assistance and Review (PAR), started over 30 years ago and is used in at least 13 states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accent2"/>
                </a:solidFill>
              </a:rPr>
              <a:t>Highly expert mentor teachers train under the principal as evaluators and coaches</a:t>
            </a:r>
          </a:p>
          <a:p>
            <a:r>
              <a:rPr lang="en-US" sz="3600" dirty="0" smtClean="0">
                <a:solidFill>
                  <a:schemeClr val="accent2"/>
                </a:solidFill>
              </a:rPr>
              <a:t>Recommendations are based on evidence</a:t>
            </a:r>
          </a:p>
          <a:p>
            <a:r>
              <a:rPr lang="en-US" sz="3600" dirty="0" smtClean="0">
                <a:solidFill>
                  <a:schemeClr val="accent2"/>
                </a:solidFill>
              </a:rPr>
              <a:t>Use videos of quality teaching…teacher created videos are most effective!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60059" y="-266702"/>
            <a:ext cx="471486" cy="655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Your School Want This?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764" t="2022" r="2644" b="8823"/>
          <a:stretch/>
        </p:blipFill>
        <p:spPr bwMode="auto">
          <a:xfrm>
            <a:off x="533400" y="1676400"/>
            <a:ext cx="8229600" cy="45958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00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How To Do It…</a:t>
            </a:r>
            <a:br>
              <a:rPr lang="en-US" sz="5400" dirty="0" smtClean="0"/>
            </a:br>
            <a:r>
              <a:rPr lang="en-US" sz="5400" dirty="0" smtClean="0"/>
              <a:t>Expect Greatness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Principal Effectiveness “I can do it and I want to do it” ethic comes from the principal who protects …</a:t>
            </a:r>
          </a:p>
          <a:p>
            <a:r>
              <a:rPr lang="en-US" sz="3200" b="1" dirty="0" smtClean="0">
                <a:solidFill>
                  <a:schemeClr val="accent5"/>
                </a:solidFill>
              </a:rPr>
              <a:t>Instructional Time and Develops Learning Communities </a:t>
            </a:r>
            <a:r>
              <a:rPr lang="en-US" sz="3200" dirty="0" smtClean="0">
                <a:solidFill>
                  <a:schemeClr val="tx1"/>
                </a:solidFill>
              </a:rPr>
              <a:t>(</a:t>
            </a:r>
            <a:r>
              <a:rPr lang="en-US" sz="3200" dirty="0" err="1" smtClean="0">
                <a:solidFill>
                  <a:schemeClr val="tx1"/>
                </a:solidFill>
              </a:rPr>
              <a:t>Marzano</a:t>
            </a:r>
            <a:r>
              <a:rPr lang="en-US" sz="3200" dirty="0" smtClean="0">
                <a:solidFill>
                  <a:schemeClr val="tx1"/>
                </a:solidFill>
              </a:rPr>
              <a:t>, et al.)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This is a </a:t>
            </a:r>
            <a:r>
              <a:rPr lang="en-US" sz="3200" b="1" dirty="0" smtClean="0">
                <a:solidFill>
                  <a:schemeClr val="accent2"/>
                </a:solidFill>
              </a:rPr>
              <a:t>Top-down Strategy</a:t>
            </a:r>
            <a:r>
              <a:rPr lang="en-US" sz="3200" dirty="0" smtClean="0">
                <a:solidFill>
                  <a:schemeClr val="accent2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for Administrative Support, Appropriate Structure, and Monitoring</a:t>
            </a:r>
            <a:endParaRPr lang="en-US" sz="32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0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How To Do It…</a:t>
            </a:r>
            <a:br>
              <a:rPr lang="en-US" sz="5400" dirty="0"/>
            </a:br>
            <a:r>
              <a:rPr lang="en-US" sz="5400" dirty="0"/>
              <a:t>Expect Greatness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Administrative Support – begins with Needs Assessment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Communication of Expectation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Planning and Budgeting Resources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142999"/>
            <a:ext cx="1752600" cy="175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2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Coaching in Professional Practice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Research-based efficacy</a:t>
            </a:r>
          </a:p>
          <a:p>
            <a:r>
              <a:rPr lang="en-US" sz="4400" dirty="0" smtClean="0">
                <a:solidFill>
                  <a:srgbClr val="00B0F0"/>
                </a:solidFill>
              </a:rPr>
              <a:t>Promotes collaborative efforts</a:t>
            </a:r>
          </a:p>
          <a:p>
            <a:r>
              <a:rPr lang="en-US" sz="4400" dirty="0" smtClean="0">
                <a:solidFill>
                  <a:srgbClr val="00B0F0"/>
                </a:solidFill>
              </a:rPr>
              <a:t>Enhances reflective practice</a:t>
            </a:r>
          </a:p>
          <a:p>
            <a:r>
              <a:rPr lang="en-US" sz="4400" dirty="0" smtClean="0">
                <a:solidFill>
                  <a:srgbClr val="00B0F0"/>
                </a:solidFill>
              </a:rPr>
              <a:t>Bolsters initiative and skills</a:t>
            </a:r>
          </a:p>
          <a:p>
            <a:r>
              <a:rPr lang="en-US" sz="4400" dirty="0" smtClean="0">
                <a:solidFill>
                  <a:srgbClr val="00B0F0"/>
                </a:solidFill>
              </a:rPr>
              <a:t>Overall positive cultural change </a:t>
            </a:r>
            <a:endParaRPr lang="en-US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36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Coach, Mentor, or Sponsor?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09800"/>
            <a:ext cx="6567587" cy="3124200"/>
          </a:xfrm>
        </p:spPr>
      </p:pic>
    </p:spTree>
    <p:extLst>
      <p:ext uri="{BB962C8B-B14F-4D97-AF65-F5344CB8AC3E}">
        <p14:creationId xmlns:p14="http://schemas.microsoft.com/office/powerpoint/2010/main" val="292043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Coach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Facilitates the client to find their own means to advance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Not all clients are “willing”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Probe, Plan, Timeline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Client is Accountable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4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5"/>
                </a:solidFill>
              </a:rPr>
              <a:t>Mentor</a:t>
            </a:r>
            <a:endParaRPr lang="en-US" sz="54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5"/>
                </a:solidFill>
              </a:rPr>
              <a:t>Mentors are Models</a:t>
            </a:r>
          </a:p>
          <a:p>
            <a:r>
              <a:rPr lang="en-US" sz="4400" dirty="0" smtClean="0">
                <a:solidFill>
                  <a:schemeClr val="accent5"/>
                </a:solidFill>
              </a:rPr>
              <a:t>Responsibility is on the mentee to learn</a:t>
            </a:r>
          </a:p>
          <a:p>
            <a:r>
              <a:rPr lang="en-US" sz="4400" dirty="0" smtClean="0">
                <a:solidFill>
                  <a:schemeClr val="accent5"/>
                </a:solidFill>
              </a:rPr>
              <a:t>Could be one-way</a:t>
            </a:r>
          </a:p>
          <a:p>
            <a:r>
              <a:rPr lang="en-US" sz="4400" dirty="0" smtClean="0">
                <a:solidFill>
                  <a:schemeClr val="accent5"/>
                </a:solidFill>
              </a:rPr>
              <a:t>Mentor has no risk in the relationship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608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2"/>
                </a:solidFill>
              </a:rPr>
              <a:t>Sponsor</a:t>
            </a:r>
            <a:endParaRPr lang="en-US" sz="5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</a:rPr>
              <a:t>Sponsors open doors</a:t>
            </a:r>
          </a:p>
          <a:p>
            <a:r>
              <a:rPr lang="en-US" sz="4400" dirty="0" smtClean="0">
                <a:solidFill>
                  <a:schemeClr val="accent2"/>
                </a:solidFill>
              </a:rPr>
              <a:t>They give support</a:t>
            </a:r>
          </a:p>
          <a:p>
            <a:r>
              <a:rPr lang="en-US" sz="4400" dirty="0" smtClean="0">
                <a:solidFill>
                  <a:schemeClr val="accent2"/>
                </a:solidFill>
              </a:rPr>
              <a:t>Reciprocal Relationship</a:t>
            </a:r>
          </a:p>
          <a:p>
            <a:r>
              <a:rPr lang="en-US" sz="4400" dirty="0" smtClean="0">
                <a:solidFill>
                  <a:schemeClr val="accent2"/>
                </a:solidFill>
              </a:rPr>
              <a:t>Potential risk to the sponsor’s reputation</a:t>
            </a:r>
          </a:p>
        </p:txBody>
      </p:sp>
    </p:spTree>
    <p:extLst>
      <p:ext uri="{BB962C8B-B14F-4D97-AF65-F5344CB8AC3E}">
        <p14:creationId xmlns:p14="http://schemas.microsoft.com/office/powerpoint/2010/main" val="19802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Essential </a:t>
            </a:r>
            <a:r>
              <a:rPr lang="en-US" sz="4800" smtClean="0"/>
              <a:t>Coaching Steps </a:t>
            </a:r>
            <a:r>
              <a:rPr lang="en-US" sz="4800" smtClean="0">
                <a:latin typeface="Calibri" panose="020F0502020204030204" pitchFamily="34" charset="0"/>
              </a:rPr>
              <a:t>₁₂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Voluntary engagement in reflection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B0F0"/>
                </a:solidFill>
              </a:rPr>
              <a:t>	</a:t>
            </a:r>
            <a:r>
              <a:rPr lang="en-US" sz="4000" dirty="0" smtClean="0">
                <a:solidFill>
                  <a:srgbClr val="00B0F0"/>
                </a:solidFill>
              </a:rPr>
              <a:t> and learning</a:t>
            </a:r>
          </a:p>
          <a:p>
            <a:r>
              <a:rPr lang="en-US" sz="4000" dirty="0" smtClean="0">
                <a:solidFill>
                  <a:srgbClr val="00B0F0"/>
                </a:solidFill>
              </a:rPr>
              <a:t>Develops customized PD plan</a:t>
            </a:r>
          </a:p>
          <a:p>
            <a:r>
              <a:rPr lang="en-US" sz="4000" dirty="0" smtClean="0">
                <a:solidFill>
                  <a:srgbClr val="00B0F0"/>
                </a:solidFill>
              </a:rPr>
              <a:t>Guided use of data and measurement</a:t>
            </a:r>
          </a:p>
          <a:p>
            <a:r>
              <a:rPr lang="en-US" sz="4000" dirty="0" smtClean="0">
                <a:solidFill>
                  <a:srgbClr val="00B0F0"/>
                </a:solidFill>
              </a:rPr>
              <a:t>Goals are personalized with benchmarks and interventions</a:t>
            </a:r>
          </a:p>
          <a:p>
            <a:r>
              <a:rPr lang="en-US" sz="4000" dirty="0" smtClean="0">
                <a:solidFill>
                  <a:srgbClr val="00B0F0"/>
                </a:solidFill>
              </a:rPr>
              <a:t>Regular visits and adjustments to goals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04800"/>
            <a:ext cx="15240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7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5"/>
                </a:solidFill>
              </a:rPr>
              <a:t>Danielson Framework</a:t>
            </a:r>
            <a:endParaRPr lang="en-US" sz="54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the most commonly adopted structure at this time.</a:t>
            </a:r>
          </a:p>
          <a:p>
            <a:r>
              <a:rPr lang="en-US" dirty="0" smtClean="0"/>
              <a:t>Teaching is divided into 22 components ( and 76 smaller elements) clustered into 4 domains of responsibility (The Danielson Framework website)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581400"/>
            <a:ext cx="6477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6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Principal Evaluation Plan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Prepare a plan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Select objectives or activities for review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Determine observation times and places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Observe and collect multiple data points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Analyze data and provide feedback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Summarize and interpret collected observed data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Report results, target achievement, recommend further PD 			</a:t>
            </a:r>
            <a:r>
              <a:rPr lang="en-US" dirty="0" smtClean="0"/>
              <a:t>7 steps per </a:t>
            </a:r>
            <a:r>
              <a:rPr lang="en-US" dirty="0" err="1" smtClean="0"/>
              <a:t>Ubben</a:t>
            </a:r>
            <a:r>
              <a:rPr lang="en-US" dirty="0" smtClean="0"/>
              <a:t>,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60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Teachers + Students = The Heart of Every Good School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82" y="1600200"/>
            <a:ext cx="4290235" cy="4525963"/>
          </a:xfrm>
        </p:spPr>
      </p:pic>
    </p:spTree>
    <p:extLst>
      <p:ext uri="{BB962C8B-B14F-4D97-AF65-F5344CB8AC3E}">
        <p14:creationId xmlns:p14="http://schemas.microsoft.com/office/powerpoint/2010/main" val="16760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Climate of Empowerment, Positive Expectations, Solid Work Ethic, a View Toward Achievement and Discovery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905000"/>
            <a:ext cx="8046156" cy="4221163"/>
          </a:xfrm>
        </p:spPr>
      </p:pic>
    </p:spTree>
    <p:extLst>
      <p:ext uri="{BB962C8B-B14F-4D97-AF65-F5344CB8AC3E}">
        <p14:creationId xmlns:p14="http://schemas.microsoft.com/office/powerpoint/2010/main" val="27090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Using the Evaluation Process and Tools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447801"/>
            <a:ext cx="2545854" cy="4038600"/>
          </a:xfrm>
        </p:spPr>
      </p:pic>
      <p:sp>
        <p:nvSpPr>
          <p:cNvPr id="5" name="TextBox 4"/>
          <p:cNvSpPr txBox="1"/>
          <p:nvPr/>
        </p:nvSpPr>
        <p:spPr>
          <a:xfrm>
            <a:off x="1905000" y="5395822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tabLst>
                <a:tab pos="3830638" algn="l"/>
              </a:tabLst>
            </a:pPr>
            <a:r>
              <a:rPr lang="en-US" sz="36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We Create Happy Schools and Quantifiable Success</a:t>
            </a:r>
          </a:p>
        </p:txBody>
      </p:sp>
    </p:spTree>
    <p:extLst>
      <p:ext uri="{BB962C8B-B14F-4D97-AF65-F5344CB8AC3E}">
        <p14:creationId xmlns:p14="http://schemas.microsoft.com/office/powerpoint/2010/main" val="1265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“Look</a:t>
            </a:r>
            <a:r>
              <a:rPr lang="en-US" smtClean="0"/>
              <a:t>” under Resources </a:t>
            </a:r>
            <a:r>
              <a:rPr lang="en-US" dirty="0" smtClean="0"/>
              <a:t>to find this presentation at SusanLabadi.com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077" t="5929" r="2436" b="7183"/>
          <a:stretch/>
        </p:blipFill>
        <p:spPr bwMode="auto">
          <a:xfrm>
            <a:off x="228600" y="1524000"/>
            <a:ext cx="8610600" cy="510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279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Current Evaluations Drive Away Instead of Nurture School Relationships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715419"/>
            <a:ext cx="3048000" cy="2295525"/>
          </a:xfrm>
        </p:spPr>
      </p:pic>
    </p:spTree>
    <p:extLst>
      <p:ext uri="{BB962C8B-B14F-4D97-AF65-F5344CB8AC3E}">
        <p14:creationId xmlns:p14="http://schemas.microsoft.com/office/powerpoint/2010/main" val="189303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Our Focus Today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chemeClr val="accent5"/>
                </a:solidFill>
              </a:rPr>
              <a:t>Teacher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chemeClr val="accent5"/>
                </a:solidFill>
              </a:rPr>
              <a:t>&amp;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chemeClr val="accent5"/>
                </a:solidFill>
              </a:rPr>
              <a:t>Principal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chemeClr val="accent5"/>
                </a:solidFill>
              </a:rPr>
              <a:t>Evaluations</a:t>
            </a:r>
            <a:endParaRPr lang="en-US" sz="6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5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Rationale For a New Model </a:t>
            </a:r>
            <a:r>
              <a:rPr lang="en-US" dirty="0" smtClean="0">
                <a:latin typeface="Calibri" panose="020F0502020204030204" pitchFamily="34" charset="0"/>
              </a:rPr>
              <a:t>₁₂₃₄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87% of 600 Chicago public schools </a:t>
            </a:r>
            <a:r>
              <a:rPr lang="en-US" sz="3200" b="1" u="sng" dirty="0" smtClean="0">
                <a:solidFill>
                  <a:schemeClr val="accent2"/>
                </a:solidFill>
              </a:rPr>
              <a:t>did NOT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dirty="0" smtClean="0"/>
              <a:t>give an </a:t>
            </a:r>
            <a:r>
              <a:rPr lang="en-US" sz="3200" b="1" dirty="0" smtClean="0">
                <a:solidFill>
                  <a:schemeClr val="accent2"/>
                </a:solidFill>
              </a:rPr>
              <a:t>Unsatisfactory </a:t>
            </a:r>
            <a:r>
              <a:rPr lang="en-US" sz="3200" dirty="0" smtClean="0"/>
              <a:t>rating of teachers</a:t>
            </a:r>
          </a:p>
          <a:p>
            <a:r>
              <a:rPr lang="en-US" sz="3200" dirty="0" smtClean="0"/>
              <a:t>Yet, 10% of the schools were considered </a:t>
            </a:r>
            <a:r>
              <a:rPr lang="en-US" sz="3200" b="1" dirty="0" smtClean="0">
                <a:solidFill>
                  <a:schemeClr val="accent2"/>
                </a:solidFill>
              </a:rPr>
              <a:t>Failures</a:t>
            </a:r>
            <a:endParaRPr lang="en-US" sz="3200" dirty="0" smtClean="0"/>
          </a:p>
          <a:p>
            <a:r>
              <a:rPr lang="en-US" sz="3200" dirty="0" smtClean="0"/>
              <a:t>Only 0.3% were rated </a:t>
            </a:r>
            <a:r>
              <a:rPr lang="en-US" sz="3200" b="1" dirty="0" smtClean="0">
                <a:solidFill>
                  <a:schemeClr val="accent2"/>
                </a:solidFill>
              </a:rPr>
              <a:t>Unsatisfactory </a:t>
            </a:r>
            <a:r>
              <a:rPr lang="en-US" sz="3200" dirty="0" smtClean="0"/>
              <a:t>while</a:t>
            </a:r>
          </a:p>
          <a:p>
            <a:r>
              <a:rPr lang="en-US" sz="3200" b="1" dirty="0" smtClean="0">
                <a:solidFill>
                  <a:schemeClr val="accent5"/>
                </a:solidFill>
              </a:rPr>
              <a:t>93% of the 25,000 teachers rated “Excellent” or “Superior” </a:t>
            </a:r>
            <a:r>
              <a:rPr lang="en-US" sz="3200" dirty="0" smtClean="0"/>
              <a:t>(</a:t>
            </a:r>
            <a:r>
              <a:rPr lang="en-US" sz="3200" dirty="0" err="1" smtClean="0"/>
              <a:t>Toth</a:t>
            </a:r>
            <a:r>
              <a:rPr lang="en-US" sz="3200" dirty="0" smtClean="0"/>
              <a:t> 2008)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876800"/>
            <a:ext cx="2438400" cy="178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9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Currently, Two </a:t>
            </a:r>
            <a:r>
              <a:rPr lang="en-US" dirty="0"/>
              <a:t>T</a:t>
            </a:r>
            <a:r>
              <a:rPr lang="en-US" dirty="0" smtClean="0"/>
              <a:t>ypes of Evaluations: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5"/>
            <a:r>
              <a:rPr lang="en-US" sz="3600" b="1" dirty="0" smtClean="0">
                <a:solidFill>
                  <a:schemeClr val="tx2"/>
                </a:solidFill>
              </a:rPr>
              <a:t>Use Student Growth Indicators</a:t>
            </a:r>
          </a:p>
          <a:p>
            <a:pPr lvl="5"/>
            <a:endParaRPr lang="en-US" sz="3600" b="1" dirty="0">
              <a:solidFill>
                <a:schemeClr val="tx2"/>
              </a:solidFill>
            </a:endParaRPr>
          </a:p>
          <a:p>
            <a:pPr lvl="5"/>
            <a:endParaRPr lang="en-US" sz="3600" b="1" dirty="0" smtClean="0">
              <a:solidFill>
                <a:schemeClr val="tx2"/>
              </a:solidFill>
            </a:endParaRPr>
          </a:p>
          <a:p>
            <a:pPr lvl="5"/>
            <a:r>
              <a:rPr lang="en-US" sz="3600" b="1" dirty="0" smtClean="0">
                <a:solidFill>
                  <a:schemeClr val="tx2"/>
                </a:solidFill>
              </a:rPr>
              <a:t>Measure Teachers’ Skills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4" name="Lightning Bolt 3"/>
          <p:cNvSpPr/>
          <p:nvPr/>
        </p:nvSpPr>
        <p:spPr>
          <a:xfrm>
            <a:off x="985837" y="2133600"/>
            <a:ext cx="914400" cy="91440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ightning Bolt 4"/>
          <p:cNvSpPr/>
          <p:nvPr/>
        </p:nvSpPr>
        <p:spPr>
          <a:xfrm>
            <a:off x="995362" y="4114800"/>
            <a:ext cx="914400" cy="91440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1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 to The Top (RTT) in 2009 and VAM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72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Value Added Measure-</a:t>
            </a:r>
            <a:r>
              <a:rPr lang="en-US" sz="3600" dirty="0" smtClean="0">
                <a:solidFill>
                  <a:schemeClr val="accent2"/>
                </a:solidFill>
              </a:rPr>
              <a:t>Compared student learning between two points in time</a:t>
            </a:r>
          </a:p>
          <a:p>
            <a:pPr marL="0" indent="0">
              <a:buNone/>
            </a:pPr>
            <a:r>
              <a:rPr lang="en-US" sz="3600" dirty="0" smtClean="0"/>
              <a:t>However, </a:t>
            </a:r>
            <a:r>
              <a:rPr lang="en-US" sz="3600" dirty="0" err="1" smtClean="0"/>
              <a:t>Marzano</a:t>
            </a:r>
            <a:r>
              <a:rPr lang="en-US" sz="3600" dirty="0" smtClean="0"/>
              <a:t> and </a:t>
            </a:r>
            <a:r>
              <a:rPr lang="en-US" sz="3600" dirty="0" err="1" smtClean="0"/>
              <a:t>Toth</a:t>
            </a:r>
            <a:r>
              <a:rPr lang="en-US" sz="3600" dirty="0" smtClean="0"/>
              <a:t> (2013) found </a:t>
            </a:r>
            <a:r>
              <a:rPr lang="en-US" sz="3600" dirty="0" smtClean="0">
                <a:solidFill>
                  <a:schemeClr val="accent5"/>
                </a:solidFill>
              </a:rPr>
              <a:t>VAMS and teaching skill </a:t>
            </a:r>
            <a:r>
              <a:rPr lang="en-US" sz="3600" b="1" dirty="0" smtClean="0">
                <a:solidFill>
                  <a:schemeClr val="accent5"/>
                </a:solidFill>
              </a:rPr>
              <a:t>may not correlate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r>
              <a:rPr lang="en-US" sz="3600" dirty="0" smtClean="0"/>
              <a:t>				Therefore, they can be </a:t>
            </a:r>
            <a:endParaRPr lang="en-US" sz="3600" b="1" u="sng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6"/>
                </a:solidFill>
              </a:rPr>
              <a:t>				</a:t>
            </a:r>
            <a:r>
              <a:rPr lang="en-US" sz="3600" b="1" u="sng" dirty="0" smtClean="0">
                <a:solidFill>
                  <a:schemeClr val="accent6"/>
                </a:solidFill>
              </a:rPr>
              <a:t>inaccurate measures of</a:t>
            </a:r>
          </a:p>
          <a:p>
            <a:pPr marL="0" indent="0">
              <a:buNone/>
            </a:pPr>
            <a:r>
              <a:rPr lang="en-US" sz="3600" b="1" u="sng" dirty="0" smtClean="0">
                <a:solidFill>
                  <a:schemeClr val="accent6"/>
                </a:solidFill>
              </a:rPr>
              <a:t> teacher effectiveness</a:t>
            </a:r>
            <a:endParaRPr lang="en-US" sz="3600" b="1" u="sng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38600"/>
            <a:ext cx="3200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1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143000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Marzano</a:t>
            </a:r>
            <a:r>
              <a:rPr lang="en-US" sz="4000" dirty="0" smtClean="0"/>
              <a:t> and </a:t>
            </a:r>
            <a:r>
              <a:rPr lang="en-US" sz="4000" dirty="0" err="1" smtClean="0"/>
              <a:t>Toth</a:t>
            </a:r>
            <a:r>
              <a:rPr lang="en-US" sz="4000" dirty="0" smtClean="0"/>
              <a:t> Recommendations: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accent5"/>
                </a:solidFill>
              </a:rPr>
              <a:t>Measure student growth in Multiple Ways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accent5"/>
                </a:solidFill>
              </a:rPr>
              <a:t>Data from Multiple </a:t>
            </a:r>
            <a:r>
              <a:rPr lang="en-US" sz="2800" dirty="0">
                <a:solidFill>
                  <a:schemeClr val="accent5"/>
                </a:solidFill>
              </a:rPr>
              <a:t>O</a:t>
            </a:r>
            <a:r>
              <a:rPr lang="en-US" sz="2800" dirty="0" smtClean="0">
                <a:solidFill>
                  <a:schemeClr val="accent5"/>
                </a:solidFill>
              </a:rPr>
              <a:t>bservations and Multiple </a:t>
            </a:r>
            <a:r>
              <a:rPr lang="en-US" sz="2800" dirty="0">
                <a:solidFill>
                  <a:schemeClr val="accent5"/>
                </a:solidFill>
              </a:rPr>
              <a:t>E</a:t>
            </a:r>
            <a:r>
              <a:rPr lang="en-US" sz="2800" dirty="0" smtClean="0">
                <a:solidFill>
                  <a:schemeClr val="accent5"/>
                </a:solidFill>
              </a:rPr>
              <a:t>valuations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accent5"/>
                </a:solidFill>
              </a:rPr>
              <a:t>Evaluations should also include Planning </a:t>
            </a:r>
            <a:r>
              <a:rPr lang="en-US" sz="2800" dirty="0">
                <a:solidFill>
                  <a:schemeClr val="accent5"/>
                </a:solidFill>
              </a:rPr>
              <a:t>S</a:t>
            </a:r>
            <a:r>
              <a:rPr lang="en-US" sz="2800" dirty="0" smtClean="0">
                <a:solidFill>
                  <a:schemeClr val="accent5"/>
                </a:solidFill>
              </a:rPr>
              <a:t>tage before Teaching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accent5"/>
                </a:solidFill>
              </a:rPr>
              <a:t>Evaluations are to provide Accurate </a:t>
            </a:r>
            <a:r>
              <a:rPr lang="en-US" sz="2800" dirty="0">
                <a:solidFill>
                  <a:schemeClr val="accent5"/>
                </a:solidFill>
              </a:rPr>
              <a:t>D</a:t>
            </a:r>
            <a:r>
              <a:rPr lang="en-US" sz="2800" dirty="0" smtClean="0">
                <a:solidFill>
                  <a:schemeClr val="accent5"/>
                </a:solidFill>
              </a:rPr>
              <a:t>istribution of Abilities and Foster </a:t>
            </a:r>
            <a:r>
              <a:rPr lang="en-US" sz="2800" dirty="0">
                <a:solidFill>
                  <a:schemeClr val="accent5"/>
                </a:solidFill>
              </a:rPr>
              <a:t>T</a:t>
            </a:r>
            <a:r>
              <a:rPr lang="en-US" sz="2800" dirty="0" smtClean="0">
                <a:solidFill>
                  <a:schemeClr val="accent5"/>
                </a:solidFill>
              </a:rPr>
              <a:t>eacher </a:t>
            </a:r>
            <a:r>
              <a:rPr lang="en-US" sz="2800" dirty="0">
                <a:solidFill>
                  <a:schemeClr val="accent5"/>
                </a:solidFill>
              </a:rPr>
              <a:t>D</a:t>
            </a:r>
            <a:r>
              <a:rPr lang="en-US" sz="2800" dirty="0" smtClean="0">
                <a:solidFill>
                  <a:schemeClr val="accent5"/>
                </a:solidFill>
              </a:rPr>
              <a:t>evelopment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accent5"/>
                </a:solidFill>
              </a:rPr>
              <a:t>The Evaluation </a:t>
            </a:r>
            <a:r>
              <a:rPr lang="en-US" sz="2800" dirty="0">
                <a:solidFill>
                  <a:schemeClr val="accent5"/>
                </a:solidFill>
              </a:rPr>
              <a:t>P</a:t>
            </a:r>
            <a:r>
              <a:rPr lang="en-US" sz="2800" dirty="0" smtClean="0">
                <a:solidFill>
                  <a:schemeClr val="accent5"/>
                </a:solidFill>
              </a:rPr>
              <a:t>rocess should Enhance </a:t>
            </a:r>
            <a:r>
              <a:rPr lang="en-US" sz="2800" dirty="0">
                <a:solidFill>
                  <a:schemeClr val="accent5"/>
                </a:solidFill>
              </a:rPr>
              <a:t>T</a:t>
            </a:r>
            <a:r>
              <a:rPr lang="en-US" sz="2800" dirty="0" smtClean="0">
                <a:solidFill>
                  <a:schemeClr val="accent5"/>
                </a:solidFill>
              </a:rPr>
              <a:t>eachers’ Skills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accent5"/>
                </a:solidFill>
              </a:rPr>
              <a:t>Evaluations for Teachers and their Education </a:t>
            </a:r>
            <a:r>
              <a:rPr lang="en-US" sz="2800" dirty="0">
                <a:solidFill>
                  <a:schemeClr val="accent5"/>
                </a:solidFill>
              </a:rPr>
              <a:t>L</a:t>
            </a:r>
            <a:r>
              <a:rPr lang="en-US" sz="2800" dirty="0" smtClean="0">
                <a:solidFill>
                  <a:schemeClr val="accent5"/>
                </a:solidFill>
              </a:rPr>
              <a:t>eaders should Recognize </a:t>
            </a:r>
            <a:r>
              <a:rPr lang="en-US" sz="2800" dirty="0">
                <a:solidFill>
                  <a:schemeClr val="accent5"/>
                </a:solidFill>
              </a:rPr>
              <a:t>I</a:t>
            </a:r>
            <a:r>
              <a:rPr lang="en-US" sz="2800" dirty="0" smtClean="0">
                <a:solidFill>
                  <a:schemeClr val="accent5"/>
                </a:solidFill>
              </a:rPr>
              <a:t>nterdependency.</a:t>
            </a:r>
            <a:endParaRPr lang="en-US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292</TotalTime>
  <Words>900</Words>
  <Application>Microsoft Office PowerPoint</Application>
  <PresentationFormat>On-screen Show (4:3)</PresentationFormat>
  <Paragraphs>128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Tw Cen MT</vt:lpstr>
      <vt:lpstr>Wingdings</vt:lpstr>
      <vt:lpstr>Thatch</vt:lpstr>
      <vt:lpstr>Help! I Have a Sick School!</vt:lpstr>
      <vt:lpstr>Why Does Your School Want This?</vt:lpstr>
      <vt:lpstr>Teachers + Students = The Heart of Every Good School </vt:lpstr>
      <vt:lpstr>Current Evaluations Drive Away Instead of Nurture School Relationships</vt:lpstr>
      <vt:lpstr>Our Focus Today</vt:lpstr>
      <vt:lpstr>Rationale For a New Model ₁₂₃₄</vt:lpstr>
      <vt:lpstr>Currently, Two Types of Evaluations:</vt:lpstr>
      <vt:lpstr>Race to The Top (RTT) in 2009 and VAM</vt:lpstr>
      <vt:lpstr>Marzano and Toth Recommendations:</vt:lpstr>
      <vt:lpstr>Teacher Satisfaction</vt:lpstr>
      <vt:lpstr>What About Principals? ₅,₆,₇,₈</vt:lpstr>
      <vt:lpstr>What About Principals?</vt:lpstr>
      <vt:lpstr>What About Principals? ₉</vt:lpstr>
      <vt:lpstr>What About Principals?</vt:lpstr>
      <vt:lpstr>What About Principals?</vt:lpstr>
      <vt:lpstr>Communities, NOT Corporations</vt:lpstr>
      <vt:lpstr>Communities, NOT Corporations</vt:lpstr>
      <vt:lpstr>Overcoming Threatening Dynamics</vt:lpstr>
      <vt:lpstr>How To Do It</vt:lpstr>
      <vt:lpstr>How To Do It… Expect Greatness</vt:lpstr>
      <vt:lpstr>How To Do It… Expect Greatness</vt:lpstr>
      <vt:lpstr>Coaching in Professional Practice</vt:lpstr>
      <vt:lpstr>Coach, Mentor, or Sponsor?</vt:lpstr>
      <vt:lpstr>Coach</vt:lpstr>
      <vt:lpstr>Mentor</vt:lpstr>
      <vt:lpstr>Sponsor</vt:lpstr>
      <vt:lpstr>Essential Coaching Steps ₁₂</vt:lpstr>
      <vt:lpstr>Danielson Framework</vt:lpstr>
      <vt:lpstr>Principal Evaluation Plan</vt:lpstr>
      <vt:lpstr>Climate of Empowerment, Positive Expectations, Solid Work Ethic, a View Toward Achievement and Discovery</vt:lpstr>
      <vt:lpstr>Using the Evaluation Process and Tools</vt:lpstr>
      <vt:lpstr>“Look” under Resources to find this presentation at SusanLabadi.com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Help! I Have a Sick School!</dc:title>
  <dc:creator>sue</dc:creator>
  <cp:lastModifiedBy>sue</cp:lastModifiedBy>
  <cp:revision>27</cp:revision>
  <dcterms:created xsi:type="dcterms:W3CDTF">2015-01-15T02:31:31Z</dcterms:created>
  <dcterms:modified xsi:type="dcterms:W3CDTF">2015-01-19T20:28:36Z</dcterms:modified>
</cp:coreProperties>
</file>